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84" r:id="rId5"/>
    <p:sldId id="385" r:id="rId6"/>
    <p:sldId id="363" r:id="rId7"/>
    <p:sldId id="399" r:id="rId8"/>
    <p:sldId id="389" r:id="rId9"/>
    <p:sldId id="388" r:id="rId10"/>
    <p:sldId id="394" r:id="rId11"/>
    <p:sldId id="395" r:id="rId12"/>
    <p:sldId id="379" r:id="rId13"/>
    <p:sldId id="356" r:id="rId14"/>
    <p:sldId id="391" r:id="rId15"/>
    <p:sldId id="368" r:id="rId16"/>
    <p:sldId id="400" r:id="rId17"/>
    <p:sldId id="372" r:id="rId18"/>
    <p:sldId id="378" r:id="rId19"/>
    <p:sldId id="365" r:id="rId20"/>
    <p:sldId id="377" r:id="rId21"/>
  </p:sldIdLst>
  <p:sldSz cx="9144000" cy="6858000" type="screen4x3"/>
  <p:notesSz cx="6797675" cy="9926638"/>
  <p:embeddedFontLs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6"/>
    <a:srgbClr val="000066"/>
    <a:srgbClr val="3399FF"/>
    <a:srgbClr val="CC00FF"/>
    <a:srgbClr val="66FFFF"/>
    <a:srgbClr val="00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6D6F2-37BB-4572-8BDA-3AF4E5656554}" v="74" vWet="76" dt="2023-07-27T10:33:29.778"/>
    <p1510:client id="{E3B53AF2-25C9-3805-6F1E-7C28DF10DC69}" v="295" dt="2023-07-27T10:51:11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1840" y="52"/>
      </p:cViewPr>
      <p:guideLst>
        <p:guide orient="horz" pos="129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602DC-F663-4D42-BC49-B261F43D3052}" type="datetimeFigureOut">
              <a:rPr lang="en-GB" smtClean="0"/>
              <a:pPr/>
              <a:t>06/05/2024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3165A-5079-4E8F-8245-6355E6C0A2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6104CC-7D95-4B3C-89B9-02805A2BF6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xfrm>
            <a:off x="900726" y="4572463"/>
            <a:ext cx="4984962" cy="5354175"/>
          </a:xfrm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7D117-EB6D-4EB4-BF85-B814E6339C1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Individual</a:t>
            </a:r>
            <a:r>
              <a:rPr lang="en-GB" baseline="0" dirty="0"/>
              <a:t> page so schools can delete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104CC-7D95-4B3C-89B9-02805A2BF6A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12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Individual</a:t>
            </a:r>
            <a:r>
              <a:rPr lang="en-GB" baseline="0" dirty="0"/>
              <a:t> page so schools can delete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104CC-7D95-4B3C-89B9-02805A2BF6A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33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xfrm>
            <a:off x="900726" y="4572463"/>
            <a:ext cx="4984962" cy="5354175"/>
          </a:xfrm>
          <a:noFill/>
          <a:ln/>
        </p:spPr>
        <p:txBody>
          <a:bodyPr/>
          <a:lstStyle/>
          <a:p>
            <a:r>
              <a:rPr lang="en-GB">
                <a:latin typeface="Arial" charset="0"/>
                <a:cs typeface="Arial" charset="0"/>
              </a:rPr>
              <a:t>Introductions. Don’t mention drop-in at this stage as we will come to that later.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7D117-EB6D-4EB4-BF85-B814E6339C1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0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104CC-7D95-4B3C-89B9-02805A2BF6A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104CC-7D95-4B3C-89B9-02805A2BF6A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0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104CC-7D95-4B3C-89B9-02805A2BF6A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104CC-7D95-4B3C-89B9-02805A2BF6A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1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104CC-7D95-4B3C-89B9-02805A2BF6A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0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104CC-7D95-4B3C-89B9-02805A2BF6A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98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Individual</a:t>
            </a:r>
            <a:r>
              <a:rPr lang="en-GB" baseline="0" dirty="0"/>
              <a:t> page so schools can delete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104CC-7D95-4B3C-89B9-02805A2BF6A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Individual</a:t>
            </a:r>
            <a:r>
              <a:rPr lang="en-GB" baseline="0" dirty="0"/>
              <a:t> page so schools can delete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104CC-7D95-4B3C-89B9-02805A2BF6A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0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1E5F-7DEE-42F1-B7C7-47323A256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3C49-3169-413F-B626-F1FEFCBF0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85800"/>
            <a:ext cx="1901825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85800"/>
            <a:ext cx="5553075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84E2-F2E4-4852-A003-A2DFEA6157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685800"/>
            <a:ext cx="7607300" cy="585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34C8-CAA4-486A-B4E9-4DF3F62EC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607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727450" cy="4484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2057400"/>
            <a:ext cx="3727450" cy="4484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B0DC-48B4-45FB-8550-C83B4DB234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462F-4195-4A89-A607-D9D9EEB74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5C77-8318-47CF-B2C8-0380366F8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727450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2057400"/>
            <a:ext cx="3727450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2BFE9-4116-41B1-9A95-E6B5767F26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3DB6-8394-4137-AFE3-3BACBC6C3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2D8B-5281-43D1-9326-C7ECF2BDA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896A-27DD-4310-B1CA-553EE23A5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B04DE-CB76-4267-A4FF-7E26BE4430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FD6BB-8D6C-4A75-9A63-630A455B4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858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6073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3810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31BB36C-F26A-402E-A329-5AF9C1122B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rgbClr val="00A3E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app.goo.gl/yntXpRcQK2AkJgte7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bing.com/maps?osid=a9baff5e-5629-4db4-9065-2ed6c1ec3424&amp;cp=55.883784%7E-3.51541&amp;lvl=19.0&amp;imgid=53d2171d-e6f3-414d-bb63-9d965de87817&amp;v=2&amp;sV=2&amp;form=S00027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3" t="51834" r="33642"/>
          <a:stretch/>
        </p:blipFill>
        <p:spPr>
          <a:xfrm>
            <a:off x="4521424" y="3217262"/>
            <a:ext cx="1718139" cy="854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5" b="50090"/>
          <a:stretch/>
        </p:blipFill>
        <p:spPr>
          <a:xfrm>
            <a:off x="6292239" y="3217262"/>
            <a:ext cx="819150" cy="8608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98" b="51729"/>
          <a:stretch/>
        </p:blipFill>
        <p:spPr>
          <a:xfrm>
            <a:off x="668369" y="3193652"/>
            <a:ext cx="1800360" cy="8780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r="33452" b="54837"/>
          <a:stretch/>
        </p:blipFill>
        <p:spPr>
          <a:xfrm>
            <a:off x="2575849" y="3204050"/>
            <a:ext cx="1838455" cy="857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578" y="1585973"/>
            <a:ext cx="765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Healthy Respect drop-in at </a:t>
            </a:r>
            <a:r>
              <a:rPr lang="en-GB" dirty="0">
                <a:solidFill>
                  <a:srgbClr val="00A3E6"/>
                </a:solidFill>
              </a:rPr>
              <a:t>insert school or </a:t>
            </a:r>
            <a:r>
              <a:rPr lang="en-GB" sz="3200" dirty="0">
                <a:solidFill>
                  <a:srgbClr val="00A3E6"/>
                </a:solidFill>
              </a:rPr>
              <a:t>organisation.</a:t>
            </a:r>
          </a:p>
        </p:txBody>
      </p:sp>
      <p:sp>
        <p:nvSpPr>
          <p:cNvPr id="15" name="Freeform 7"/>
          <p:cNvSpPr/>
          <p:nvPr/>
        </p:nvSpPr>
        <p:spPr>
          <a:xfrm>
            <a:off x="6598483" y="5476909"/>
            <a:ext cx="2468728" cy="1329030"/>
          </a:xfrm>
          <a:custGeom>
            <a:avLst/>
            <a:gdLst/>
            <a:ahLst/>
            <a:cxnLst/>
            <a:rect l="l" t="t" r="r" b="b"/>
            <a:pathLst>
              <a:path w="4019094" h="1875577">
                <a:moveTo>
                  <a:pt x="0" y="0"/>
                </a:moveTo>
                <a:lnTo>
                  <a:pt x="4019094" y="0"/>
                </a:lnTo>
                <a:lnTo>
                  <a:pt x="4019094" y="1875577"/>
                </a:lnTo>
                <a:lnTo>
                  <a:pt x="0" y="187557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4" r="83569"/>
          <a:stretch/>
        </p:blipFill>
        <p:spPr>
          <a:xfrm>
            <a:off x="7195706" y="3248729"/>
            <a:ext cx="849980" cy="850489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CB76D238-04DE-F060-1AA3-743A1D288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684" y="6044234"/>
            <a:ext cx="26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800" dirty="0">
                <a:solidFill>
                  <a:srgbClr val="000066"/>
                </a:solidFill>
                <a:latin typeface="Poppins"/>
                <a:cs typeface="Poppins"/>
              </a:rPr>
              <a:t>In partnership with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C2902-B22A-2168-C5BF-9E3F127C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3999" cy="1091790"/>
          </a:xfrm>
          <a:prstGeom prst="rect">
            <a:avLst/>
          </a:prstGeom>
          <a:solidFill>
            <a:srgbClr val="0B307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2895D8B-91A6-50E8-07E1-D9E58107A1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5" y="57923"/>
            <a:ext cx="1804867" cy="8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72173BBC-29DE-79F2-9587-EAA0EC12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69" y="157193"/>
            <a:ext cx="744661" cy="7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 rot="5400000">
            <a:off x="3962402" y="-3962399"/>
            <a:ext cx="1219202" cy="9144002"/>
          </a:xfrm>
          <a:custGeom>
            <a:avLst/>
            <a:gdLst/>
            <a:ahLst/>
            <a:cxnLst/>
            <a:rect l="l" t="t" r="r" b="b"/>
            <a:pathLst>
              <a:path w="1088558" h="1913890">
                <a:moveTo>
                  <a:pt x="0" y="0"/>
                </a:moveTo>
                <a:lnTo>
                  <a:pt x="1088558" y="0"/>
                </a:lnTo>
                <a:lnTo>
                  <a:pt x="1088558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1B9D-A24A-18F0-9633-BA0DBE48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54" y="312370"/>
            <a:ext cx="2704448" cy="59708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cs typeface="Arial"/>
              </a:rPr>
              <a:t>Edinburgh</a:t>
            </a:r>
          </a:p>
          <a:p>
            <a:pPr marL="0" indent="0">
              <a:buNone/>
            </a:pPr>
            <a:endParaRPr lang="en-GB" dirty="0"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459" y="2367171"/>
            <a:ext cx="5783797" cy="212365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GB" sz="2200" dirty="0">
                <a:cs typeface="Arial"/>
              </a:rPr>
              <a:t>Chalmers Centre (13-18)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Drop-in </a:t>
            </a:r>
          </a:p>
          <a:p>
            <a:pPr marL="0" indent="0">
              <a:buNone/>
            </a:pPr>
            <a:r>
              <a:rPr lang="en-GB" sz="2200" b="0" dirty="0"/>
              <a:t>Monday to Thursdays 3:30pm to 7pm</a:t>
            </a:r>
          </a:p>
          <a:p>
            <a:r>
              <a:rPr lang="en-GB" sz="2200" b="0" dirty="0"/>
              <a:t>Fridays 1pm – 3:30pm</a:t>
            </a:r>
          </a:p>
          <a:p>
            <a:r>
              <a:rPr lang="en-GB" sz="2200" b="0" dirty="0">
                <a:solidFill>
                  <a:srgbClr val="CC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Chalmers </a:t>
            </a:r>
            <a:endParaRPr lang="en-GB" sz="2200" b="0" dirty="0">
              <a:solidFill>
                <a:srgbClr val="CC00FF"/>
              </a:solidFill>
            </a:endParaRPr>
          </a:p>
        </p:txBody>
      </p:sp>
      <p:sp>
        <p:nvSpPr>
          <p:cNvPr id="10" name="Freeform 4"/>
          <p:cNvSpPr/>
          <p:nvPr/>
        </p:nvSpPr>
        <p:spPr>
          <a:xfrm>
            <a:off x="7961416" y="369915"/>
            <a:ext cx="1099457" cy="481989"/>
          </a:xfrm>
          <a:custGeom>
            <a:avLst/>
            <a:gdLst/>
            <a:ahLst/>
            <a:cxnLst/>
            <a:rect l="l" t="t" r="r" b="b"/>
            <a:pathLst>
              <a:path w="2227301" h="1083198">
                <a:moveTo>
                  <a:pt x="0" y="0"/>
                </a:moveTo>
                <a:lnTo>
                  <a:pt x="2227301" y="0"/>
                </a:lnTo>
                <a:lnTo>
                  <a:pt x="2227301" y="1083197"/>
                </a:lnTo>
                <a:lnTo>
                  <a:pt x="0" y="1083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7"/>
          <p:cNvSpPr/>
          <p:nvPr/>
        </p:nvSpPr>
        <p:spPr>
          <a:xfrm>
            <a:off x="4909582" y="257461"/>
            <a:ext cx="1363674" cy="662185"/>
          </a:xfrm>
          <a:custGeom>
            <a:avLst/>
            <a:gdLst/>
            <a:ahLst/>
            <a:cxnLst/>
            <a:rect l="l" t="t" r="r" b="b"/>
            <a:pathLst>
              <a:path w="4019094" h="1875577">
                <a:moveTo>
                  <a:pt x="0" y="0"/>
                </a:moveTo>
                <a:lnTo>
                  <a:pt x="4019094" y="0"/>
                </a:lnTo>
                <a:lnTo>
                  <a:pt x="4019094" y="1875577"/>
                </a:lnTo>
                <a:lnTo>
                  <a:pt x="0" y="18755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9459" y="4808319"/>
            <a:ext cx="5900305" cy="172354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err="1">
                <a:latin typeface="+mn-lt"/>
              </a:rPr>
              <a:t>Pennywell</a:t>
            </a:r>
            <a:r>
              <a:rPr lang="en-GB" sz="2200" dirty="0">
                <a:latin typeface="+mn-lt"/>
              </a:rPr>
              <a:t> All Care Centre </a:t>
            </a:r>
          </a:p>
          <a:p>
            <a:endParaRPr lang="en-GB" sz="1800" b="0" dirty="0">
              <a:latin typeface="+mn-lt"/>
            </a:endParaRPr>
          </a:p>
          <a:p>
            <a:r>
              <a:rPr lang="en-GB" sz="2200" dirty="0">
                <a:latin typeface="+mn-lt"/>
              </a:rPr>
              <a:t>Drop-in</a:t>
            </a:r>
            <a:r>
              <a:rPr lang="en-GB" sz="2200" b="0" dirty="0">
                <a:latin typeface="+mn-lt"/>
              </a:rPr>
              <a:t> </a:t>
            </a:r>
          </a:p>
          <a:p>
            <a:r>
              <a:rPr lang="en-GB" sz="2200" b="0" dirty="0">
                <a:latin typeface="+mn-lt"/>
              </a:rPr>
              <a:t>Fridays 1pm – 3.30pm</a:t>
            </a:r>
          </a:p>
          <a:p>
            <a:endParaRPr lang="en-GB" sz="2200" b="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554" y="1539762"/>
            <a:ext cx="8260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Poppins"/>
              </a:rPr>
              <a:t>Healthy Respect + young people’s clinic 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64" y="157180"/>
            <a:ext cx="1568564" cy="616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75497" y="5458103"/>
            <a:ext cx="2585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0" dirty="0"/>
              <a:t>Scan code or </a:t>
            </a:r>
            <a:r>
              <a:rPr lang="en-GB" sz="1800" b="0" dirty="0">
                <a:solidFill>
                  <a:srgbClr val="CC00FF"/>
                </a:solidFill>
              </a:rPr>
              <a:t>visit   bit.ly/services-</a:t>
            </a:r>
            <a:r>
              <a:rPr lang="en-GB" sz="1800" b="0" dirty="0" err="1">
                <a:solidFill>
                  <a:srgbClr val="CC00FF"/>
                </a:solidFill>
              </a:rPr>
              <a:t>lothian</a:t>
            </a:r>
            <a:endParaRPr lang="en-GB" sz="1800" b="0" dirty="0">
              <a:solidFill>
                <a:srgbClr val="CC00FF"/>
              </a:solidFill>
              <a:cs typeface="Arial"/>
            </a:endParaRPr>
          </a:p>
        </p:txBody>
      </p:sp>
      <p:pic>
        <p:nvPicPr>
          <p:cNvPr id="4" name="Picture 3" descr="A qr code with black dots&#10;&#10;Description automatically generated">
            <a:extLst>
              <a:ext uri="{FF2B5EF4-FFF2-40B4-BE49-F238E27FC236}">
                <a16:creationId xmlns:a16="http://schemas.microsoft.com/office/drawing/2014/main" id="{A8E9793A-AC33-5591-CD65-B835DCDE3D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22" y="2712802"/>
            <a:ext cx="2456851" cy="24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9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6"/>
          <a:stretch/>
        </p:blipFill>
        <p:spPr>
          <a:xfrm>
            <a:off x="1218225" y="1200150"/>
            <a:ext cx="6410367" cy="508621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B1343-E916-1A25-072A-15BF535E93AC}"/>
              </a:ext>
            </a:extLst>
          </p:cNvPr>
          <p:cNvSpPr txBox="1"/>
          <p:nvPr/>
        </p:nvSpPr>
        <p:spPr>
          <a:xfrm>
            <a:off x="485774" y="571640"/>
            <a:ext cx="7235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Poppins"/>
              </a:rPr>
              <a:t>Healthy Respect + young people’s clinic at</a:t>
            </a:r>
          </a:p>
        </p:txBody>
      </p:sp>
    </p:spTree>
    <p:extLst>
      <p:ext uri="{BB962C8B-B14F-4D97-AF65-F5344CB8AC3E}">
        <p14:creationId xmlns:p14="http://schemas.microsoft.com/office/powerpoint/2010/main" val="71923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 rot="5400000">
            <a:off x="3936740" y="-3951113"/>
            <a:ext cx="1270521" cy="9144002"/>
          </a:xfrm>
          <a:custGeom>
            <a:avLst/>
            <a:gdLst/>
            <a:ahLst/>
            <a:cxnLst/>
            <a:rect l="l" t="t" r="r" b="b"/>
            <a:pathLst>
              <a:path w="1088558" h="1913890">
                <a:moveTo>
                  <a:pt x="0" y="0"/>
                </a:moveTo>
                <a:lnTo>
                  <a:pt x="1088558" y="0"/>
                </a:lnTo>
                <a:lnTo>
                  <a:pt x="1088558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3399FF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1B9D-A24A-18F0-9633-BA0DBE48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91" y="454746"/>
            <a:ext cx="2704448" cy="84516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cs typeface="Arial"/>
              </a:rPr>
              <a:t>East Lothian</a:t>
            </a:r>
          </a:p>
        </p:txBody>
      </p:sp>
      <p:sp>
        <p:nvSpPr>
          <p:cNvPr id="2" name="Rectangle 1"/>
          <p:cNvSpPr/>
          <p:nvPr/>
        </p:nvSpPr>
        <p:spPr>
          <a:xfrm>
            <a:off x="353391" y="2361512"/>
            <a:ext cx="8610500" cy="3785652"/>
          </a:xfrm>
          <a:prstGeom prst="rect">
            <a:avLst/>
          </a:prstGeom>
          <a:ln w="19050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142852"/>
              </a:solidFill>
              <a:latin typeface="Poppins"/>
            </a:endParaRPr>
          </a:p>
          <a:p>
            <a:r>
              <a:rPr lang="en-GB" sz="2400" dirty="0">
                <a:solidFill>
                  <a:srgbClr val="142852"/>
                </a:solidFill>
                <a:latin typeface="Poppins"/>
              </a:rPr>
              <a:t>Tranent Medical Practice</a:t>
            </a:r>
          </a:p>
          <a:p>
            <a:r>
              <a:rPr lang="en-GB" sz="2200" dirty="0"/>
              <a:t>Drop-in</a:t>
            </a:r>
            <a:r>
              <a:rPr lang="en-GB" dirty="0"/>
              <a:t> </a:t>
            </a:r>
          </a:p>
          <a:p>
            <a:r>
              <a:rPr lang="en-GB" sz="2200" b="0" dirty="0">
                <a:latin typeface="+mn-lt"/>
              </a:rPr>
              <a:t>Tuesdays, 4:00pm to 5:00pm.</a:t>
            </a:r>
          </a:p>
          <a:p>
            <a:endParaRPr lang="en-GB" sz="2200" b="0" dirty="0">
              <a:latin typeface="+mn-lt"/>
            </a:endParaRPr>
          </a:p>
          <a:p>
            <a:endParaRPr lang="en-GB" sz="2200" b="0" dirty="0">
              <a:latin typeface="+mn-lt"/>
            </a:endParaRPr>
          </a:p>
          <a:p>
            <a:endParaRPr lang="en-GB" sz="2200" b="0" dirty="0">
              <a:latin typeface="+mn-lt"/>
            </a:endParaRPr>
          </a:p>
          <a:p>
            <a:r>
              <a:rPr lang="en-GB" sz="2400" dirty="0"/>
              <a:t>Scan code </a:t>
            </a:r>
            <a:r>
              <a:rPr lang="en-GB" sz="2400" b="0" dirty="0"/>
              <a:t>or </a:t>
            </a:r>
            <a:r>
              <a:rPr lang="en-GB" sz="2400" b="0" dirty="0">
                <a:solidFill>
                  <a:srgbClr val="CC00FF"/>
                </a:solidFill>
              </a:rPr>
              <a:t>visit bit.ly/services-</a:t>
            </a:r>
            <a:r>
              <a:rPr lang="en-GB" sz="2400" b="0" dirty="0" err="1">
                <a:solidFill>
                  <a:srgbClr val="CC00FF"/>
                </a:solidFill>
              </a:rPr>
              <a:t>lothian</a:t>
            </a:r>
            <a:endParaRPr lang="en-GB" sz="2400" b="0" dirty="0">
              <a:solidFill>
                <a:srgbClr val="CC00FF"/>
              </a:solidFill>
              <a:cs typeface="Arial"/>
            </a:endParaRPr>
          </a:p>
          <a:p>
            <a:endParaRPr lang="en-GB" sz="2200" b="0" dirty="0">
              <a:latin typeface="+mn-lt"/>
            </a:endParaRPr>
          </a:p>
          <a:p>
            <a:endParaRPr lang="en-GB" sz="2200" b="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13" y="1586161"/>
            <a:ext cx="8193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Poppins"/>
              </a:rPr>
              <a:t>Healthy Respect + young people’s clinic at  </a:t>
            </a:r>
            <a:endParaRPr lang="en-GB" sz="2800" dirty="0"/>
          </a:p>
        </p:txBody>
      </p:sp>
      <p:sp>
        <p:nvSpPr>
          <p:cNvPr id="9" name="Freeform 7"/>
          <p:cNvSpPr/>
          <p:nvPr/>
        </p:nvSpPr>
        <p:spPr>
          <a:xfrm>
            <a:off x="4737227" y="369893"/>
            <a:ext cx="1164772" cy="699703"/>
          </a:xfrm>
          <a:custGeom>
            <a:avLst/>
            <a:gdLst/>
            <a:ahLst/>
            <a:cxnLst/>
            <a:rect l="l" t="t" r="r" b="b"/>
            <a:pathLst>
              <a:path w="4019094" h="1875577">
                <a:moveTo>
                  <a:pt x="0" y="0"/>
                </a:moveTo>
                <a:lnTo>
                  <a:pt x="4019094" y="0"/>
                </a:lnTo>
                <a:lnTo>
                  <a:pt x="4019094" y="1875577"/>
                </a:lnTo>
                <a:lnTo>
                  <a:pt x="0" y="187557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4"/>
          <p:cNvSpPr/>
          <p:nvPr/>
        </p:nvSpPr>
        <p:spPr>
          <a:xfrm>
            <a:off x="7795067" y="492790"/>
            <a:ext cx="1099457" cy="481989"/>
          </a:xfrm>
          <a:custGeom>
            <a:avLst/>
            <a:gdLst/>
            <a:ahLst/>
            <a:cxnLst/>
            <a:rect l="l" t="t" r="r" b="b"/>
            <a:pathLst>
              <a:path w="2227301" h="1083198">
                <a:moveTo>
                  <a:pt x="0" y="0"/>
                </a:moveTo>
                <a:lnTo>
                  <a:pt x="2227301" y="0"/>
                </a:lnTo>
                <a:lnTo>
                  <a:pt x="2227301" y="1083197"/>
                </a:lnTo>
                <a:lnTo>
                  <a:pt x="0" y="108319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1669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23" y="308878"/>
            <a:ext cx="1568564" cy="616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A2A928-9710-EC49-5CB6-769FD069E0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73" y="2938155"/>
            <a:ext cx="2597627" cy="259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4" y="1318198"/>
            <a:ext cx="6303817" cy="51908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7D487-892A-3C8D-1971-DF9AE17E361A}"/>
              </a:ext>
            </a:extLst>
          </p:cNvPr>
          <p:cNvSpPr txBox="1"/>
          <p:nvPr/>
        </p:nvSpPr>
        <p:spPr>
          <a:xfrm>
            <a:off x="519543" y="348965"/>
            <a:ext cx="8104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Poppins"/>
              </a:rPr>
              <a:t>Healthy Respect + young people’s clinic at  Tranent Medical Practice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342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88" y="3075015"/>
            <a:ext cx="2471750" cy="2471750"/>
          </a:xfrm>
          <a:prstGeom prst="rect">
            <a:avLst/>
          </a:prstGeom>
        </p:spPr>
      </p:pic>
      <p:sp>
        <p:nvSpPr>
          <p:cNvPr id="8" name="Freeform 3"/>
          <p:cNvSpPr/>
          <p:nvPr/>
        </p:nvSpPr>
        <p:spPr>
          <a:xfrm rot="5400000">
            <a:off x="3906983" y="-3906981"/>
            <a:ext cx="1330038" cy="9144002"/>
          </a:xfrm>
          <a:custGeom>
            <a:avLst/>
            <a:gdLst/>
            <a:ahLst/>
            <a:cxnLst/>
            <a:rect l="l" t="t" r="r" b="b"/>
            <a:pathLst>
              <a:path w="1088558" h="1913890">
                <a:moveTo>
                  <a:pt x="0" y="0"/>
                </a:moveTo>
                <a:lnTo>
                  <a:pt x="1088558" y="0"/>
                </a:lnTo>
                <a:lnTo>
                  <a:pt x="1088558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CC00FF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1B9D-A24A-18F0-9633-BA0DBE48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91" y="533895"/>
            <a:ext cx="2704448" cy="84516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Midlothian</a:t>
            </a:r>
          </a:p>
          <a:p>
            <a:pPr marL="0" indent="0">
              <a:buNone/>
            </a:pPr>
            <a:endParaRPr lang="en-GB" dirty="0"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619" y="2972816"/>
            <a:ext cx="8668762" cy="3416320"/>
          </a:xfrm>
          <a:prstGeom prst="rect">
            <a:avLst/>
          </a:prstGeom>
          <a:ln w="190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Croft Street, Dalkeith</a:t>
            </a:r>
          </a:p>
          <a:p>
            <a:endParaRPr lang="en-GB" sz="2400" dirty="0"/>
          </a:p>
          <a:p>
            <a:r>
              <a:rPr lang="en-GB" sz="2400" dirty="0"/>
              <a:t>Drop-in </a:t>
            </a:r>
          </a:p>
          <a:p>
            <a:r>
              <a:rPr lang="en-GB" sz="2400" b="0" dirty="0"/>
              <a:t>Tuesdays, 4pm – 7pm</a:t>
            </a:r>
          </a:p>
          <a:p>
            <a:r>
              <a:rPr lang="en-GB" sz="2400" b="0" dirty="0"/>
              <a:t>Fridays, 1pm – 4pm</a:t>
            </a:r>
          </a:p>
          <a:p>
            <a:endParaRPr lang="en-GB" sz="2400" b="0" dirty="0"/>
          </a:p>
          <a:p>
            <a:r>
              <a:rPr lang="en-GB" sz="2400" b="0" dirty="0"/>
              <a:t>Scan code or visit </a:t>
            </a:r>
            <a:r>
              <a:rPr lang="en-GB" sz="2400" b="0" dirty="0">
                <a:solidFill>
                  <a:srgbClr val="CC00FF"/>
                </a:solidFill>
              </a:rPr>
              <a:t>bit.ly/services-</a:t>
            </a:r>
            <a:r>
              <a:rPr lang="en-GB" sz="2400" b="0" dirty="0" err="1">
                <a:solidFill>
                  <a:srgbClr val="CC00FF"/>
                </a:solidFill>
              </a:rPr>
              <a:t>lothian</a:t>
            </a:r>
            <a:endParaRPr lang="en-GB" sz="2400" b="0" dirty="0">
              <a:solidFill>
                <a:srgbClr val="CC00FF"/>
              </a:solidFill>
              <a:cs typeface="Arial"/>
            </a:endParaRPr>
          </a:p>
          <a:p>
            <a:endParaRPr lang="en-GB" sz="2400" b="0" dirty="0"/>
          </a:p>
          <a:p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02131" y="2049397"/>
            <a:ext cx="8133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Poppins"/>
              </a:rPr>
              <a:t>Healthy Respect + young people’s clinic at </a:t>
            </a:r>
            <a:endParaRPr lang="en-GB" sz="2800" dirty="0"/>
          </a:p>
        </p:txBody>
      </p:sp>
      <p:sp>
        <p:nvSpPr>
          <p:cNvPr id="9" name="Freeform 7"/>
          <p:cNvSpPr/>
          <p:nvPr/>
        </p:nvSpPr>
        <p:spPr>
          <a:xfrm>
            <a:off x="4714471" y="482635"/>
            <a:ext cx="1164772" cy="699703"/>
          </a:xfrm>
          <a:custGeom>
            <a:avLst/>
            <a:gdLst/>
            <a:ahLst/>
            <a:cxnLst/>
            <a:rect l="l" t="t" r="r" b="b"/>
            <a:pathLst>
              <a:path w="4019094" h="1875577">
                <a:moveTo>
                  <a:pt x="0" y="0"/>
                </a:moveTo>
                <a:lnTo>
                  <a:pt x="4019094" y="0"/>
                </a:lnTo>
                <a:lnTo>
                  <a:pt x="4019094" y="1875577"/>
                </a:lnTo>
                <a:lnTo>
                  <a:pt x="0" y="1875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4"/>
          <p:cNvSpPr/>
          <p:nvPr/>
        </p:nvSpPr>
        <p:spPr>
          <a:xfrm>
            <a:off x="7713519" y="496873"/>
            <a:ext cx="1099457" cy="481989"/>
          </a:xfrm>
          <a:custGeom>
            <a:avLst/>
            <a:gdLst/>
            <a:ahLst/>
            <a:cxnLst/>
            <a:rect l="l" t="t" r="r" b="b"/>
            <a:pathLst>
              <a:path w="2227301" h="1083198">
                <a:moveTo>
                  <a:pt x="0" y="0"/>
                </a:moveTo>
                <a:lnTo>
                  <a:pt x="2227301" y="0"/>
                </a:lnTo>
                <a:lnTo>
                  <a:pt x="2227301" y="1083197"/>
                </a:lnTo>
                <a:lnTo>
                  <a:pt x="0" y="10831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69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9" y="429527"/>
            <a:ext cx="1568564" cy="61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7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6" y="809165"/>
            <a:ext cx="8916108" cy="4826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E90355-23E7-7702-6D0E-924C53313623}"/>
              </a:ext>
            </a:extLst>
          </p:cNvPr>
          <p:cNvSpPr txBox="1"/>
          <p:nvPr/>
        </p:nvSpPr>
        <p:spPr>
          <a:xfrm>
            <a:off x="391097" y="6071938"/>
            <a:ext cx="7474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0" i="0" dirty="0">
                <a:solidFill>
                  <a:srgbClr val="CC00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Please note this clinic is accessed via a set of stairs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497C3-58B0-D7C1-EAFE-CAAE17F51776}"/>
              </a:ext>
            </a:extLst>
          </p:cNvPr>
          <p:cNvSpPr txBox="1"/>
          <p:nvPr/>
        </p:nvSpPr>
        <p:spPr>
          <a:xfrm>
            <a:off x="391097" y="5702606"/>
            <a:ext cx="10019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Walk past Kwik Fit and the gated garden, next door on your right.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9E409-334A-B154-2C72-FD4B67E3FF97}"/>
              </a:ext>
            </a:extLst>
          </p:cNvPr>
          <p:cNvSpPr txBox="1"/>
          <p:nvPr/>
        </p:nvSpPr>
        <p:spPr>
          <a:xfrm>
            <a:off x="391097" y="285945"/>
            <a:ext cx="7929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Poppins"/>
              </a:rPr>
              <a:t>Healthy Respect + young people’s clinic at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5137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 rot="5400000">
            <a:off x="3950596" y="-3964968"/>
            <a:ext cx="1242812" cy="9144002"/>
          </a:xfrm>
          <a:custGeom>
            <a:avLst/>
            <a:gdLst/>
            <a:ahLst/>
            <a:cxnLst/>
            <a:rect l="l" t="t" r="r" b="b"/>
            <a:pathLst>
              <a:path w="1088558" h="1913890">
                <a:moveTo>
                  <a:pt x="0" y="0"/>
                </a:moveTo>
                <a:lnTo>
                  <a:pt x="1088558" y="0"/>
                </a:lnTo>
                <a:lnTo>
                  <a:pt x="1088558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C000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1B9D-A24A-18F0-9633-BA0DBE48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50" y="312376"/>
            <a:ext cx="3681449" cy="845166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West Lothian</a:t>
            </a:r>
          </a:p>
          <a:p>
            <a:pPr marL="0" indent="0">
              <a:buNone/>
            </a:pPr>
            <a:endParaRPr lang="en-GB" dirty="0"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557" y="2603223"/>
            <a:ext cx="8428139" cy="4031873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428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101 Youth Project at </a:t>
            </a:r>
          </a:p>
          <a:p>
            <a:r>
              <a:rPr lang="en-GB" sz="2400" dirty="0">
                <a:solidFill>
                  <a:srgbClr val="1428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Centre Livingston</a:t>
            </a:r>
          </a:p>
          <a:p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Drop-in </a:t>
            </a:r>
          </a:p>
          <a:p>
            <a:r>
              <a:rPr lang="en-GB" sz="2400" b="0" dirty="0">
                <a:latin typeface="Poppins" panose="00000500000000000000" pitchFamily="2" charset="0"/>
                <a:cs typeface="Poppins" panose="00000500000000000000" pitchFamily="2" charset="0"/>
              </a:rPr>
              <a:t>Fridays, 1.30pm to 3.30pm</a:t>
            </a:r>
          </a:p>
          <a:p>
            <a:endParaRPr lang="en-GB" sz="2400" b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000" b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000" b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000" i="0" dirty="0">
                <a:solidFill>
                  <a:srgbClr val="142852"/>
                </a:solidFill>
                <a:effectLst/>
                <a:latin typeface="Poppins" panose="00000500000000000000" pitchFamily="2" charset="0"/>
              </a:rPr>
              <a:t>Scan code or </a:t>
            </a:r>
            <a:r>
              <a:rPr lang="en-GB" sz="2000" i="0" dirty="0">
                <a:solidFill>
                  <a:srgbClr val="CC00FF"/>
                </a:solidFill>
                <a:effectLst/>
                <a:latin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101.</a:t>
            </a:r>
            <a:endParaRPr lang="en-GB" sz="2000" i="0" dirty="0">
              <a:solidFill>
                <a:srgbClr val="CC00FF"/>
              </a:solidFill>
              <a:effectLst/>
              <a:latin typeface="Poppins" panose="00000500000000000000" pitchFamily="2" charset="0"/>
            </a:endParaRPr>
          </a:p>
          <a:p>
            <a:r>
              <a:rPr lang="en-GB" sz="1600" b="0" i="0" dirty="0">
                <a:solidFill>
                  <a:srgbClr val="142852"/>
                </a:solidFill>
                <a:effectLst/>
                <a:latin typeface="Poppins" panose="00000500000000000000" pitchFamily="2" charset="0"/>
              </a:rPr>
              <a:t>It is just out past the exit doors where </a:t>
            </a:r>
          </a:p>
          <a:p>
            <a:r>
              <a:rPr lang="en-GB" sz="1600" b="0" i="0" dirty="0">
                <a:solidFill>
                  <a:srgbClr val="142852"/>
                </a:solidFill>
                <a:effectLst/>
                <a:latin typeface="Poppins" panose="00000500000000000000" pitchFamily="2" charset="0"/>
              </a:rPr>
              <a:t>Costa and Vodaphone are and next door to </a:t>
            </a:r>
            <a:r>
              <a:rPr lang="en-GB" sz="1600" b="0" i="0" dirty="0" err="1">
                <a:solidFill>
                  <a:srgbClr val="142852"/>
                </a:solidFill>
                <a:effectLst/>
                <a:latin typeface="Poppins" panose="00000500000000000000" pitchFamily="2" charset="0"/>
              </a:rPr>
              <a:t>kidzeco</a:t>
            </a:r>
            <a:r>
              <a:rPr lang="en-GB" sz="1600" b="0" i="0" dirty="0">
                <a:solidFill>
                  <a:srgbClr val="142852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r>
              <a:rPr lang="en-GB" sz="1600" b="0" i="0" dirty="0">
                <a:solidFill>
                  <a:srgbClr val="142852"/>
                </a:solidFill>
                <a:effectLst/>
                <a:latin typeface="Poppins" panose="000005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865" y="1844875"/>
            <a:ext cx="8032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142852"/>
                </a:solidFill>
                <a:latin typeface="Poppins"/>
              </a:rPr>
              <a:t>Healthy Respect + young people’s clinic at</a:t>
            </a:r>
            <a:endParaRPr lang="en-GB" sz="2800" dirty="0"/>
          </a:p>
        </p:txBody>
      </p:sp>
      <p:sp>
        <p:nvSpPr>
          <p:cNvPr id="9" name="Freeform 7"/>
          <p:cNvSpPr/>
          <p:nvPr/>
        </p:nvSpPr>
        <p:spPr>
          <a:xfrm>
            <a:off x="4859856" y="286607"/>
            <a:ext cx="1164772" cy="699703"/>
          </a:xfrm>
          <a:custGeom>
            <a:avLst/>
            <a:gdLst/>
            <a:ahLst/>
            <a:cxnLst/>
            <a:rect l="l" t="t" r="r" b="b"/>
            <a:pathLst>
              <a:path w="4019094" h="1875577">
                <a:moveTo>
                  <a:pt x="0" y="0"/>
                </a:moveTo>
                <a:lnTo>
                  <a:pt x="4019094" y="0"/>
                </a:lnTo>
                <a:lnTo>
                  <a:pt x="4019094" y="1875577"/>
                </a:lnTo>
                <a:lnTo>
                  <a:pt x="0" y="1875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4"/>
          <p:cNvSpPr/>
          <p:nvPr/>
        </p:nvSpPr>
        <p:spPr>
          <a:xfrm>
            <a:off x="7934908" y="366037"/>
            <a:ext cx="1099457" cy="481989"/>
          </a:xfrm>
          <a:custGeom>
            <a:avLst/>
            <a:gdLst/>
            <a:ahLst/>
            <a:cxnLst/>
            <a:rect l="l" t="t" r="r" b="b"/>
            <a:pathLst>
              <a:path w="2227301" h="1083198">
                <a:moveTo>
                  <a:pt x="0" y="0"/>
                </a:moveTo>
                <a:lnTo>
                  <a:pt x="2227301" y="0"/>
                </a:lnTo>
                <a:lnTo>
                  <a:pt x="2227301" y="1083197"/>
                </a:lnTo>
                <a:lnTo>
                  <a:pt x="0" y="10831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69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06" y="231344"/>
            <a:ext cx="1568564" cy="616682"/>
          </a:xfrm>
          <a:prstGeom prst="rect">
            <a:avLst/>
          </a:prstGeom>
        </p:spPr>
      </p:pic>
      <p:pic>
        <p:nvPicPr>
          <p:cNvPr id="17" name="Picture 16" descr="A qr code with dots&#10;&#10;Description automatically generated">
            <a:extLst>
              <a:ext uri="{FF2B5EF4-FFF2-40B4-BE49-F238E27FC236}">
                <a16:creationId xmlns:a16="http://schemas.microsoft.com/office/drawing/2014/main" id="{162F0A06-7CB9-72AF-767B-FE24FF1653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79" y="4997892"/>
            <a:ext cx="1628764" cy="1628764"/>
          </a:xfrm>
          <a:prstGeom prst="rect">
            <a:avLst/>
          </a:prstGeom>
        </p:spPr>
      </p:pic>
      <p:pic>
        <p:nvPicPr>
          <p:cNvPr id="1026" name="Picture 2" descr="Photo of the 101 Youth Project centre at Livingston">
            <a:extLst>
              <a:ext uri="{FF2B5EF4-FFF2-40B4-BE49-F238E27FC236}">
                <a16:creationId xmlns:a16="http://schemas.microsoft.com/office/drawing/2014/main" id="{1B3F3B98-4B03-17FB-76E5-2DCEA9F6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08" y="2688522"/>
            <a:ext cx="3106444" cy="21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3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/>
          <p:cNvSpPr/>
          <p:nvPr/>
        </p:nvSpPr>
        <p:spPr>
          <a:xfrm>
            <a:off x="7403605" y="6193178"/>
            <a:ext cx="1347626" cy="613144"/>
          </a:xfrm>
          <a:custGeom>
            <a:avLst/>
            <a:gdLst/>
            <a:ahLst/>
            <a:cxnLst/>
            <a:rect l="l" t="t" r="r" b="b"/>
            <a:pathLst>
              <a:path w="2227301" h="1083198">
                <a:moveTo>
                  <a:pt x="0" y="0"/>
                </a:moveTo>
                <a:lnTo>
                  <a:pt x="2227301" y="0"/>
                </a:lnTo>
                <a:lnTo>
                  <a:pt x="2227301" y="1083197"/>
                </a:lnTo>
                <a:lnTo>
                  <a:pt x="0" y="10831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7"/>
          <p:cNvSpPr/>
          <p:nvPr/>
        </p:nvSpPr>
        <p:spPr>
          <a:xfrm>
            <a:off x="1160318" y="6076315"/>
            <a:ext cx="1748890" cy="843295"/>
          </a:xfrm>
          <a:custGeom>
            <a:avLst/>
            <a:gdLst/>
            <a:ahLst/>
            <a:cxnLst/>
            <a:rect l="l" t="t" r="r" b="b"/>
            <a:pathLst>
              <a:path w="4019094" h="1875577">
                <a:moveTo>
                  <a:pt x="0" y="0"/>
                </a:moveTo>
                <a:lnTo>
                  <a:pt x="4019094" y="0"/>
                </a:lnTo>
                <a:lnTo>
                  <a:pt x="4019094" y="1875577"/>
                </a:lnTo>
                <a:lnTo>
                  <a:pt x="0" y="1875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38" y="6113895"/>
            <a:ext cx="1539349" cy="60519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3778520" y="723674"/>
            <a:ext cx="5563933" cy="137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GB" sz="2400" dirty="0">
                <a:latin typeface="+mn-lt"/>
                <a:cs typeface="Poppins" panose="00000500000000000000" pitchFamily="2" charset="0"/>
              </a:rPr>
              <a:t>Want to know more about </a:t>
            </a:r>
          </a:p>
          <a:p>
            <a:r>
              <a:rPr lang="en-GB" sz="2400" dirty="0">
                <a:latin typeface="+mn-lt"/>
                <a:cs typeface="Poppins" panose="00000500000000000000" pitchFamily="2" charset="0"/>
              </a:rPr>
              <a:t>sexual health and relationships?</a:t>
            </a:r>
          </a:p>
          <a:p>
            <a:r>
              <a:rPr lang="en-GB" sz="2000" dirty="0">
                <a:latin typeface="+mn-lt"/>
                <a:cs typeface="Poppins" panose="00000500000000000000" pitchFamily="2" charset="0"/>
              </a:rPr>
              <a:t> </a:t>
            </a:r>
            <a:endParaRPr lang="en-GB" sz="1800" kern="0" dirty="0">
              <a:latin typeface="+mn-lt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32432" r="21211" b="33329"/>
          <a:stretch/>
        </p:blipFill>
        <p:spPr>
          <a:xfrm>
            <a:off x="3237258" y="6205387"/>
            <a:ext cx="1313019" cy="585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92" y="1963455"/>
            <a:ext cx="2931089" cy="2931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96AD10-74F9-4304-2C87-BF984010A77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026104" y="2883105"/>
            <a:ext cx="9143999" cy="1091790"/>
          </a:xfrm>
          <a:prstGeom prst="rect">
            <a:avLst/>
          </a:prstGeom>
          <a:solidFill>
            <a:srgbClr val="0B307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t="7973" r="7809"/>
          <a:stretch/>
        </p:blipFill>
        <p:spPr>
          <a:xfrm>
            <a:off x="253456" y="726509"/>
            <a:ext cx="3155252" cy="4932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127F1C-0048-860A-CB28-4988EA610E8B}"/>
              </a:ext>
            </a:extLst>
          </p:cNvPr>
          <p:cNvSpPr txBox="1"/>
          <p:nvPr/>
        </p:nvSpPr>
        <p:spPr>
          <a:xfrm>
            <a:off x="3893767" y="4799412"/>
            <a:ext cx="4728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000" dirty="0">
                <a:latin typeface="+mn-lt"/>
                <a:cs typeface="Poppins" panose="00000500000000000000" pitchFamily="2" charset="0"/>
              </a:rPr>
              <a:t>Scan code or visit </a:t>
            </a:r>
            <a:r>
              <a:rPr lang="en-GB" sz="2000" dirty="0">
                <a:solidFill>
                  <a:srgbClr val="CC00FF"/>
                </a:solidFill>
                <a:latin typeface="+mn-lt"/>
                <a:cs typeface="Poppins" panose="00000500000000000000" pitchFamily="2" charset="0"/>
              </a:rPr>
              <a:t>www.healthyrespect.co.uk</a:t>
            </a:r>
          </a:p>
        </p:txBody>
      </p:sp>
    </p:spTree>
    <p:extLst>
      <p:ext uri="{BB962C8B-B14F-4D97-AF65-F5344CB8AC3E}">
        <p14:creationId xmlns:p14="http://schemas.microsoft.com/office/powerpoint/2010/main" val="372725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CB49-CCD0-4A8F-6C8A-407339CA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44" y="1344652"/>
            <a:ext cx="8056512" cy="749357"/>
          </a:xfrm>
        </p:spPr>
        <p:txBody>
          <a:bodyPr/>
          <a:lstStyle/>
          <a:p>
            <a:r>
              <a:rPr lang="en-GB" sz="3200" dirty="0">
                <a:cs typeface="Poppins"/>
              </a:rPr>
              <a:t>What is a Healthy Respect Drop-in?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702263" y="2376754"/>
            <a:ext cx="7239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Poppins"/>
              </a:rPr>
              <a:t>A safe place to talk </a:t>
            </a:r>
            <a:r>
              <a:rPr lang="en-GB" sz="2600" b="0" dirty="0">
                <a:cs typeface="Poppins"/>
              </a:rPr>
              <a:t>about your sexual health and relationships.</a:t>
            </a:r>
            <a:endParaRPr lang="en-GB" sz="2600" b="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Poppins"/>
              </a:rPr>
              <a:t>Friendly, confidential chat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dirty="0">
                <a:cs typeface="Poppins"/>
              </a:rPr>
              <a:t>Free condoms (</a:t>
            </a:r>
            <a:r>
              <a:rPr lang="en-GB" sz="2600" b="0" dirty="0" err="1">
                <a:cs typeface="Poppins"/>
              </a:rPr>
              <a:t>c:card</a:t>
            </a:r>
            <a:r>
              <a:rPr lang="en-GB" sz="2600" b="0" dirty="0">
                <a:cs typeface="Poppins"/>
              </a:rPr>
              <a:t>), pregnancy testing and advice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Poppins"/>
              </a:rPr>
              <a:t>Information and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dirty="0">
                <a:cs typeface="Poppins"/>
              </a:rPr>
              <a:t>You can talk to your youth worker, </a:t>
            </a:r>
            <a:r>
              <a:rPr lang="en-GB" sz="2600" b="0" dirty="0">
                <a:solidFill>
                  <a:srgbClr val="00A3E6"/>
                </a:solidFill>
                <a:cs typeface="Poppins"/>
              </a:rPr>
              <a:t>insert name </a:t>
            </a:r>
            <a:r>
              <a:rPr lang="en-GB" sz="2600" b="0" dirty="0">
                <a:cs typeface="Poppins"/>
              </a:rPr>
              <a:t>or your school nurse </a:t>
            </a:r>
            <a:r>
              <a:rPr lang="en-GB" sz="2600" b="0" dirty="0">
                <a:solidFill>
                  <a:srgbClr val="00A3E6"/>
                </a:solidFill>
                <a:cs typeface="Poppins"/>
              </a:rPr>
              <a:t>insert name.</a:t>
            </a:r>
            <a:endParaRPr lang="en-GB" sz="2600" dirty="0">
              <a:solidFill>
                <a:srgbClr val="00A3E6"/>
              </a:solidFill>
              <a:cs typeface="Poppi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82"/>
          <a:stretch/>
        </p:blipFill>
        <p:spPr>
          <a:xfrm rot="2511491">
            <a:off x="6882182" y="5221486"/>
            <a:ext cx="2733105" cy="1345184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8BBD283C-2870-DCA9-9A47-75ED3253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427" y="6488668"/>
            <a:ext cx="3025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800" dirty="0">
                <a:solidFill>
                  <a:srgbClr val="CC00FF"/>
                </a:solidFill>
                <a:latin typeface="Poppins"/>
                <a:cs typeface="Poppins"/>
              </a:rPr>
              <a:t>All identities welcome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59634-BF52-F4E2-F1AC-993B3D4B2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9883"/>
            <a:ext cx="9143999" cy="1091790"/>
          </a:xfrm>
          <a:prstGeom prst="rect">
            <a:avLst/>
          </a:prstGeom>
          <a:solidFill>
            <a:srgbClr val="0B307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003ECED-75CB-6C3B-BE2D-BD0D621F2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5" y="57923"/>
            <a:ext cx="1804867" cy="8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A05F3881-A267-33D0-9D38-D0C2B0300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26" y="190638"/>
            <a:ext cx="744661" cy="7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5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2" y="1204568"/>
            <a:ext cx="7607300" cy="729343"/>
          </a:xfrm>
        </p:spPr>
        <p:txBody>
          <a:bodyPr/>
          <a:lstStyle/>
          <a:p>
            <a:r>
              <a:rPr lang="en-GB" sz="3200" dirty="0">
                <a:solidFill>
                  <a:srgbClr val="142852"/>
                </a:solidFill>
                <a:cs typeface="Poppins"/>
              </a:rPr>
              <a:t>This services is confidential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215" y="2386185"/>
            <a:ext cx="6781800" cy="407239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142852"/>
                </a:solidFill>
                <a:cs typeface="Poppins" panose="00000500000000000000" pitchFamily="2" charset="0"/>
              </a:rPr>
              <a:t>This means the </a:t>
            </a:r>
            <a:r>
              <a:rPr lang="en-GB" sz="2400" b="1" dirty="0">
                <a:solidFill>
                  <a:srgbClr val="142852"/>
                </a:solidFill>
                <a:cs typeface="Poppins" panose="00000500000000000000" pitchFamily="2" charset="0"/>
              </a:rPr>
              <a:t>information a person shares is kept private.</a:t>
            </a:r>
          </a:p>
          <a:p>
            <a:pPr marL="0" indent="0">
              <a:buNone/>
            </a:pPr>
            <a:endParaRPr lang="en-GB" sz="1800" dirty="0">
              <a:solidFill>
                <a:srgbClr val="142852"/>
              </a:solidFill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142852"/>
                </a:solidFill>
                <a:cs typeface="Poppins" panose="00000500000000000000" pitchFamily="2" charset="0"/>
              </a:rPr>
              <a:t>If the service thinks you are </a:t>
            </a:r>
            <a:r>
              <a:rPr lang="en-GB" sz="2400" b="1" dirty="0">
                <a:solidFill>
                  <a:srgbClr val="142852"/>
                </a:solidFill>
                <a:cs typeface="Poppins" panose="00000500000000000000" pitchFamily="2" charset="0"/>
              </a:rPr>
              <a:t>being harmed or in danger, they may share </a:t>
            </a:r>
            <a:r>
              <a:rPr lang="en-GB" sz="2400" dirty="0">
                <a:solidFill>
                  <a:srgbClr val="142852"/>
                </a:solidFill>
                <a:cs typeface="Poppins" panose="00000500000000000000" pitchFamily="2" charset="0"/>
              </a:rPr>
              <a:t>some information to get you support. </a:t>
            </a:r>
            <a:endParaRPr lang="en-GB" sz="2400" dirty="0"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142852"/>
              </a:solidFill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A3E6"/>
                </a:solidFill>
                <a:cs typeface="Poppins" panose="00000500000000000000" pitchFamily="2" charset="0"/>
              </a:rPr>
              <a:t>Insert names </a:t>
            </a:r>
            <a:r>
              <a:rPr lang="en-GB" sz="2400" b="1" dirty="0">
                <a:solidFill>
                  <a:srgbClr val="142852"/>
                </a:solidFill>
                <a:cs typeface="Poppins" panose="00000500000000000000" pitchFamily="2" charset="0"/>
              </a:rPr>
              <a:t>will let you know </a:t>
            </a:r>
            <a:r>
              <a:rPr lang="en-GB" sz="2400" dirty="0">
                <a:solidFill>
                  <a:srgbClr val="142852"/>
                </a:solidFill>
                <a:cs typeface="Poppins" panose="00000500000000000000" pitchFamily="2" charset="0"/>
              </a:rPr>
              <a:t>if they need to share any info and who they will talk to. </a:t>
            </a:r>
            <a:endParaRPr lang="en-GB" sz="2400" dirty="0">
              <a:cs typeface="Poppins" panose="00000500000000000000" pitchFamily="2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42" r="9393"/>
          <a:stretch/>
        </p:blipFill>
        <p:spPr>
          <a:xfrm>
            <a:off x="540154" y="3546766"/>
            <a:ext cx="1348509" cy="1368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766" t="6297" r="6952" b="11857"/>
          <a:stretch/>
        </p:blipFill>
        <p:spPr>
          <a:xfrm>
            <a:off x="568819" y="2168323"/>
            <a:ext cx="1319845" cy="1305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646" t="9274" r="6664" b="8533"/>
          <a:stretch/>
        </p:blipFill>
        <p:spPr>
          <a:xfrm>
            <a:off x="538482" y="5090277"/>
            <a:ext cx="1380520" cy="1368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DACCE5-57C4-9EB8-9053-39F0D7622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127"/>
            <a:ext cx="9143999" cy="1091790"/>
          </a:xfrm>
          <a:prstGeom prst="rect">
            <a:avLst/>
          </a:prstGeom>
          <a:solidFill>
            <a:srgbClr val="0B307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D79CEFE-F327-54EE-ED58-CCE8C8EFB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8" y="152547"/>
            <a:ext cx="1804867" cy="8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8658F68A-057D-8574-6D90-DCACD850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56" y="302016"/>
            <a:ext cx="744661" cy="7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79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59105" y="1857576"/>
            <a:ext cx="6972300" cy="647700"/>
          </a:xfrm>
        </p:spPr>
        <p:txBody>
          <a:bodyPr/>
          <a:lstStyle/>
          <a:p>
            <a:pPr>
              <a:buNone/>
            </a:pPr>
            <a:r>
              <a:rPr lang="en-GB" sz="3200" b="1" dirty="0">
                <a:solidFill>
                  <a:srgbClr val="00A3E6"/>
                </a:solidFill>
                <a:cs typeface="Poppins" panose="00000500000000000000" pitchFamily="2" charset="0"/>
              </a:rPr>
              <a:t>Add Day and time</a:t>
            </a:r>
            <a:endParaRPr lang="en-GB" sz="1200" b="1" dirty="0">
              <a:solidFill>
                <a:srgbClr val="00A3E6"/>
              </a:solidFill>
              <a:cs typeface="Poppins" panose="00000500000000000000" pitchFamily="2" charset="0"/>
            </a:endParaRPr>
          </a:p>
          <a:p>
            <a:pPr>
              <a:buNone/>
            </a:pPr>
            <a:endParaRPr lang="en-GB" b="1" dirty="0">
              <a:solidFill>
                <a:srgbClr val="00A3E6"/>
              </a:solidFill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/>
          <a:srcRect l="5646" t="9274" r="6664" b="8533"/>
          <a:stretch/>
        </p:blipFill>
        <p:spPr>
          <a:xfrm>
            <a:off x="657854" y="4896815"/>
            <a:ext cx="1442718" cy="14299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4" r="83569"/>
          <a:stretch/>
        </p:blipFill>
        <p:spPr>
          <a:xfrm>
            <a:off x="657854" y="3179737"/>
            <a:ext cx="1442718" cy="1321615"/>
          </a:xfrm>
          <a:prstGeom prst="rect">
            <a:avLst/>
          </a:prstGeom>
        </p:spPr>
      </p:pic>
      <p:sp>
        <p:nvSpPr>
          <p:cNvPr id="20" name="Content Placeholder 10"/>
          <p:cNvSpPr txBox="1">
            <a:spLocks/>
          </p:cNvSpPr>
          <p:nvPr/>
        </p:nvSpPr>
        <p:spPr bwMode="auto">
          <a:xfrm>
            <a:off x="2319482" y="4747177"/>
            <a:ext cx="6595918" cy="18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cs typeface="Poppins" panose="00000500000000000000" pitchFamily="2" charset="0"/>
              </a:rPr>
              <a:t>Drop-in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cs typeface="Poppins" panose="00000500000000000000" pitchFamily="2" charset="0"/>
              </a:rPr>
              <a:t>  for a confidential chat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cs typeface="Poppins" panose="00000500000000000000" pitchFamily="2" charset="0"/>
              </a:rPr>
              <a:t>Or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cs typeface="Poppins" panose="000005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cs typeface="Poppins" panose="00000500000000000000" pitchFamily="2" charset="0"/>
              </a:rPr>
              <a:t>Book at time to meet with your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cs typeface="Poppins" panose="00000500000000000000" pitchFamily="2" charset="0"/>
              </a:rPr>
              <a:t> school</a:t>
            </a:r>
            <a:endParaRPr lang="en-GB" sz="2400" kern="0" dirty="0">
              <a:latin typeface="+mn-lt"/>
              <a:cs typeface="Poppins" panose="000005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latin typeface="+mn-lt"/>
                <a:cs typeface="Poppins" panose="00000500000000000000" pitchFamily="2" charset="0"/>
              </a:rPr>
              <a:t>n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cs typeface="Poppins" panose="00000500000000000000" pitchFamily="2" charset="0"/>
              </a:rPr>
              <a:t>urse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cs typeface="Poppins" panose="000005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10"/>
          <p:cNvSpPr txBox="1">
            <a:spLocks/>
          </p:cNvSpPr>
          <p:nvPr/>
        </p:nvSpPr>
        <p:spPr bwMode="auto">
          <a:xfrm>
            <a:off x="2319482" y="3124045"/>
            <a:ext cx="69723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srgbClr val="00A3E6"/>
                </a:solidFill>
                <a:latin typeface="+mn-lt"/>
                <a:cs typeface="Poppins" panose="00000500000000000000" pitchFamily="2" charset="0"/>
              </a:rPr>
              <a:t>Add Room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A3E6"/>
                </a:solidFill>
                <a:effectLst/>
                <a:uLnTx/>
                <a:uFillTx/>
                <a:latin typeface="+mn-lt"/>
                <a:cs typeface="Poppins" panose="00000500000000000000" pitchFamily="2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 descr="GP Primary PP - 05.06.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396" y="1493491"/>
            <a:ext cx="1420176" cy="1311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0D8CE4-9E0A-909A-7E1C-4310AFF69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102111"/>
            <a:ext cx="9143999" cy="1091790"/>
          </a:xfrm>
          <a:prstGeom prst="rect">
            <a:avLst/>
          </a:prstGeom>
          <a:solidFill>
            <a:srgbClr val="0B307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80C0B9A-B58F-31DF-E386-B4B719ABD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8" y="39861"/>
            <a:ext cx="1804867" cy="8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>
            <a:extLst>
              <a:ext uri="{FF2B5EF4-FFF2-40B4-BE49-F238E27FC236}">
                <a16:creationId xmlns:a16="http://schemas.microsoft.com/office/drawing/2014/main" id="{2CED0268-2692-8E3A-86E2-98AFFDBF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70" y="152547"/>
            <a:ext cx="744661" cy="7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291" y="1559026"/>
            <a:ext cx="6086041" cy="1231537"/>
          </a:xfrm>
        </p:spPr>
        <p:txBody>
          <a:bodyPr/>
          <a:lstStyle/>
          <a:p>
            <a:r>
              <a:rPr lang="en-GB" sz="3200" dirty="0">
                <a:latin typeface="+mn-lt"/>
                <a:cs typeface="Poppins" panose="00000500000000000000" pitchFamily="2" charset="0"/>
              </a:rPr>
              <a:t>You can speak to your school nurse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9742" t="4747" r="9393"/>
          <a:stretch/>
        </p:blipFill>
        <p:spPr>
          <a:xfrm>
            <a:off x="358658" y="1373496"/>
            <a:ext cx="1900447" cy="18367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9647" y="3602379"/>
            <a:ext cx="7669505" cy="26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rgbClr val="00A3E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b="0" kern="0" dirty="0">
                <a:cs typeface="Poppins" panose="00000500000000000000" pitchFamily="2" charset="0"/>
              </a:rPr>
              <a:t>About any </a:t>
            </a:r>
            <a:r>
              <a:rPr lang="en-GB" sz="2400" kern="0" dirty="0">
                <a:cs typeface="Poppins" panose="00000500000000000000" pitchFamily="2" charset="0"/>
              </a:rPr>
              <a:t>health, </a:t>
            </a:r>
            <a:r>
              <a:rPr lang="en-GB" sz="2400" dirty="0">
                <a:cs typeface="Poppins" panose="00000500000000000000" pitchFamily="2" charset="0"/>
              </a:rPr>
              <a:t>relationships or sexual health worries</a:t>
            </a:r>
          </a:p>
          <a:p>
            <a:r>
              <a:rPr lang="en-GB" sz="2400" b="0" kern="0" dirty="0">
                <a:cs typeface="Poppins" panose="00000500000000000000" pitchFamily="2" charset="0"/>
              </a:rPr>
              <a:t>They offer the same confidentiality</a:t>
            </a:r>
          </a:p>
          <a:p>
            <a:r>
              <a:rPr lang="en-GB" sz="2400" b="0" kern="0" dirty="0">
                <a:cs typeface="Poppins" panose="00000500000000000000" pitchFamily="2" charset="0"/>
              </a:rPr>
              <a:t>How to speak to them:</a:t>
            </a:r>
          </a:p>
          <a:p>
            <a:pPr marL="0" indent="0">
              <a:buNone/>
            </a:pPr>
            <a:endParaRPr lang="en-GB" sz="900" b="0" kern="0" dirty="0">
              <a:cs typeface="Poppins" panose="00000500000000000000" pitchFamily="2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√"/>
            </a:pPr>
            <a:r>
              <a:rPr lang="en-GB" sz="2000" b="0" dirty="0"/>
              <a:t>Ask your Pupil Support Leader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√"/>
            </a:pPr>
            <a:r>
              <a:rPr lang="en-GB" sz="2000" b="0" dirty="0"/>
              <a:t>Check if you have a lunch time school drop-in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√"/>
            </a:pPr>
            <a:r>
              <a:rPr lang="en-GB" sz="2000" b="0" dirty="0"/>
              <a:t>Self-refer </a:t>
            </a:r>
            <a:endParaRPr lang="en-GB" b="0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B709-9300-E895-D139-F0ABD126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102111"/>
            <a:ext cx="9143999" cy="1091790"/>
          </a:xfrm>
          <a:prstGeom prst="rect">
            <a:avLst/>
          </a:prstGeom>
          <a:solidFill>
            <a:srgbClr val="0B307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FDC0C0E-0AA2-076E-2DC5-EE52F191E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8" y="39861"/>
            <a:ext cx="1804867" cy="8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A23EC3B0-61FF-2689-C5DF-AB85F24F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71" y="139131"/>
            <a:ext cx="744661" cy="7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29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096272" y="2405960"/>
            <a:ext cx="4590527" cy="1871770"/>
          </a:xfrm>
        </p:spPr>
        <p:txBody>
          <a:bodyPr/>
          <a:lstStyle/>
          <a:p>
            <a:r>
              <a:rPr lang="en-GB" sz="2800" dirty="0">
                <a:latin typeface="+mn-lt"/>
                <a:cs typeface="Poppins" panose="00000500000000000000" pitchFamily="2" charset="0"/>
              </a:rPr>
              <a:t>What other sexual health services can young people age </a:t>
            </a:r>
            <a:br>
              <a:rPr lang="en-GB" sz="2800" dirty="0">
                <a:latin typeface="+mn-lt"/>
                <a:cs typeface="Poppins" panose="00000500000000000000" pitchFamily="2" charset="0"/>
              </a:rPr>
            </a:br>
            <a:r>
              <a:rPr lang="en-GB" sz="2800" dirty="0">
                <a:latin typeface="+mn-lt"/>
                <a:cs typeface="Poppins" panose="00000500000000000000" pitchFamily="2" charset="0"/>
              </a:rPr>
              <a:t>13+ access?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0F830-63A5-35BD-0EB4-5E005F17F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102111"/>
            <a:ext cx="9143999" cy="1091790"/>
          </a:xfrm>
          <a:prstGeom prst="rect">
            <a:avLst/>
          </a:prstGeom>
          <a:solidFill>
            <a:srgbClr val="0B307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B98587B-7CE4-10B0-2872-C60249ABC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8" y="39861"/>
            <a:ext cx="1804867" cy="8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0C194F53-840C-73AA-FAE1-56AA69CD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98" y="71453"/>
            <a:ext cx="744661" cy="7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4287ED-E93A-A1CA-B4C1-DBE9D59B3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10" y="1842335"/>
            <a:ext cx="2827036" cy="29909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16315" y="2703035"/>
            <a:ext cx="6255137" cy="33785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rgbClr val="00A3E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400" b="1" dirty="0">
                <a:cs typeface="Poppins" panose="00000500000000000000" pitchFamily="2" charset="0"/>
              </a:rPr>
              <a:t>A</a:t>
            </a:r>
            <a:r>
              <a:rPr lang="en-GB" sz="2400" b="1" kern="0" dirty="0">
                <a:cs typeface="Poppins" panose="00000500000000000000" pitchFamily="2" charset="0"/>
              </a:rPr>
              <a:t>t </a:t>
            </a:r>
            <a:r>
              <a:rPr lang="en-GB" sz="2400" b="1" dirty="0">
                <a:cs typeface="Poppins" panose="00000500000000000000" pitchFamily="2" charset="0"/>
              </a:rPr>
              <a:t>c:card </a:t>
            </a:r>
            <a:r>
              <a:rPr lang="en-GB" sz="2400" b="1" kern="0" dirty="0">
                <a:cs typeface="Poppins" panose="00000500000000000000" pitchFamily="2" charset="0"/>
              </a:rPr>
              <a:t>points </a:t>
            </a:r>
          </a:p>
          <a:p>
            <a:pPr marL="0" indent="0">
              <a:buFontTx/>
              <a:buNone/>
            </a:pPr>
            <a:endParaRPr lang="en-GB" sz="3600" b="1" kern="0" dirty="0"/>
          </a:p>
          <a:p>
            <a:pPr marL="0" indent="0">
              <a:buFontTx/>
              <a:buNone/>
            </a:pPr>
            <a:endParaRPr lang="en-GB" b="1" dirty="0"/>
          </a:p>
          <a:p>
            <a:pPr marL="0" indent="0">
              <a:buFontTx/>
              <a:buNone/>
            </a:pPr>
            <a:endParaRPr lang="en-GB" sz="2400" b="1" dirty="0">
              <a:cs typeface="Poppins" panose="00000500000000000000" pitchFamily="2" charset="0"/>
            </a:endParaRPr>
          </a:p>
          <a:p>
            <a:pPr marL="0" indent="0">
              <a:buFontTx/>
              <a:buNone/>
            </a:pPr>
            <a:r>
              <a:rPr lang="en-GB" sz="2400" b="1" dirty="0">
                <a:cs typeface="Poppins" panose="00000500000000000000" pitchFamily="2" charset="0"/>
              </a:rPr>
              <a:t>D</a:t>
            </a:r>
            <a:r>
              <a:rPr lang="en-GB" sz="2400" b="1" kern="0" dirty="0">
                <a:cs typeface="Poppins" panose="00000500000000000000" pitchFamily="2" charset="0"/>
              </a:rPr>
              <a:t>elivered to you by post. </a:t>
            </a:r>
          </a:p>
          <a:p>
            <a:pPr marL="0" indent="0">
              <a:buFontTx/>
              <a:buNone/>
            </a:pPr>
            <a:endParaRPr lang="en-GB" b="0" kern="0" dirty="0">
              <a:cs typeface="Arial"/>
            </a:endParaRPr>
          </a:p>
          <a:p>
            <a:endParaRPr lang="en-GB" b="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51254" b="23351"/>
          <a:stretch/>
        </p:blipFill>
        <p:spPr>
          <a:xfrm>
            <a:off x="7076656" y="2582510"/>
            <a:ext cx="1732218" cy="1454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202" t="1515" r="54929" b="21509"/>
          <a:stretch/>
        </p:blipFill>
        <p:spPr>
          <a:xfrm>
            <a:off x="5051145" y="2571166"/>
            <a:ext cx="1600025" cy="1466037"/>
          </a:xfrm>
          <a:prstGeom prst="rect">
            <a:avLst/>
          </a:prstGeom>
        </p:spPr>
      </p:pic>
      <p:pic>
        <p:nvPicPr>
          <p:cNvPr id="11" name="Picture 10" descr="Envelope Icon Vector Illustration 425300 Vector Art at Vecteez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8060" r="8696" b="19063"/>
          <a:stretch/>
        </p:blipFill>
        <p:spPr bwMode="auto">
          <a:xfrm>
            <a:off x="7158540" y="4774471"/>
            <a:ext cx="1568450" cy="119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Image result for Condón 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17" y="4903567"/>
            <a:ext cx="1070642" cy="10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6572" y="1649407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</a:pPr>
            <a:r>
              <a:rPr lang="en-GB" sz="3200" kern="0" dirty="0">
                <a:solidFill>
                  <a:srgbClr val="00A3E6"/>
                </a:solidFill>
                <a:latin typeface="+mn-lt"/>
                <a:cs typeface="Poppins" panose="00000500000000000000" pitchFamily="2" charset="0"/>
              </a:rPr>
              <a:t>Get free condoms </a:t>
            </a:r>
            <a:endParaRPr lang="en-GB" sz="3200" dirty="0">
              <a:solidFill>
                <a:srgbClr val="00A3E6"/>
              </a:solidFill>
              <a:latin typeface="+mn-lt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7F36E-8590-7C2A-44BA-86C10E776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102111"/>
            <a:ext cx="9143999" cy="1091790"/>
          </a:xfrm>
          <a:prstGeom prst="rect">
            <a:avLst/>
          </a:prstGeom>
          <a:solidFill>
            <a:srgbClr val="0B307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EBB2B-EEE4-A664-385A-4E21A36475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27482" r="17884" b="32753"/>
          <a:stretch/>
        </p:blipFill>
        <p:spPr>
          <a:xfrm>
            <a:off x="516315" y="56787"/>
            <a:ext cx="1662940" cy="77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FB7BA5F4-CD99-1544-A326-48C1FA0D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56" y="202552"/>
            <a:ext cx="744661" cy="7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79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3468" y="5868321"/>
            <a:ext cx="6177601" cy="53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GB" sz="2800" kern="0" dirty="0">
                <a:latin typeface="+mn-lt"/>
                <a:cs typeface="Poppins" panose="00000500000000000000" pitchFamily="2" charset="0"/>
              </a:rPr>
              <a:t>Scan code or </a:t>
            </a:r>
            <a:r>
              <a:rPr lang="en-GB" sz="2800" kern="0" dirty="0">
                <a:solidFill>
                  <a:srgbClr val="00A3E6"/>
                </a:solidFill>
                <a:latin typeface="+mn-lt"/>
                <a:cs typeface="Poppins" panose="00000500000000000000" pitchFamily="2" charset="0"/>
              </a:rPr>
              <a:t>visit ccard.org.uk</a:t>
            </a:r>
          </a:p>
        </p:txBody>
      </p:sp>
      <p:pic>
        <p:nvPicPr>
          <p:cNvPr id="6" name="Content Placeholder 5" descr="A qr code with dots&#10;&#10;Description automatically generated">
            <a:extLst>
              <a:ext uri="{FF2B5EF4-FFF2-40B4-BE49-F238E27FC236}">
                <a16:creationId xmlns:a16="http://schemas.microsoft.com/office/drawing/2014/main" id="{67173AA2-5637-AD61-45BB-5B14653AC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A293FE-14C0-067E-0E6D-342D37F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102111"/>
            <a:ext cx="9143999" cy="1091790"/>
          </a:xfrm>
          <a:prstGeom prst="rect">
            <a:avLst/>
          </a:prstGeom>
          <a:solidFill>
            <a:srgbClr val="0B307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C841CC-4139-8300-B3C8-5BF454F87A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27482" r="17884" b="32753"/>
          <a:stretch/>
        </p:blipFill>
        <p:spPr>
          <a:xfrm>
            <a:off x="516315" y="56787"/>
            <a:ext cx="1662940" cy="77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E881AF12-317D-FF26-E4D6-AD496D56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69" y="86119"/>
            <a:ext cx="744661" cy="7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1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800766" y="2011075"/>
            <a:ext cx="4977873" cy="2105689"/>
          </a:xfrm>
        </p:spPr>
        <p:txBody>
          <a:bodyPr/>
          <a:lstStyle/>
          <a:p>
            <a:r>
              <a:rPr lang="en-GB" sz="3200" dirty="0">
                <a:latin typeface="+mn-lt"/>
                <a:cs typeface="Poppins" panose="00000500000000000000" pitchFamily="2" charset="0"/>
              </a:rPr>
              <a:t>Get emergency contraception </a:t>
            </a:r>
            <a:br>
              <a:rPr lang="en-GB" sz="3200" dirty="0">
                <a:latin typeface="+mn-lt"/>
                <a:cs typeface="Poppins" panose="00000500000000000000" pitchFamily="2" charset="0"/>
              </a:rPr>
            </a:br>
            <a:r>
              <a:rPr lang="en-GB" sz="3200" dirty="0">
                <a:latin typeface="+mn-lt"/>
                <a:cs typeface="Poppins" panose="00000500000000000000" pitchFamily="2" charset="0"/>
              </a:rPr>
              <a:t>from any pharmacy </a:t>
            </a:r>
            <a:br>
              <a:rPr lang="en-GB" sz="3200" dirty="0">
                <a:latin typeface="+mn-lt"/>
                <a:cs typeface="Poppins" panose="00000500000000000000" pitchFamily="2" charset="0"/>
              </a:rPr>
            </a:br>
            <a:r>
              <a:rPr lang="en-GB" sz="3200" dirty="0">
                <a:latin typeface="+mn-lt"/>
                <a:cs typeface="Poppins" panose="00000500000000000000" pitchFamily="2" charset="0"/>
              </a:rPr>
              <a:t>or clinic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5186" y="5371806"/>
            <a:ext cx="689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+mn-lt"/>
                <a:cs typeface="Poppins" panose="00000500000000000000" pitchFamily="2" charset="0"/>
              </a:rPr>
              <a:t>Scan code </a:t>
            </a:r>
          </a:p>
          <a:p>
            <a:r>
              <a:rPr lang="en-GB" sz="1800" dirty="0">
                <a:latin typeface="+mn-lt"/>
                <a:cs typeface="Poppins" panose="00000500000000000000" pitchFamily="2" charset="0"/>
              </a:rPr>
              <a:t>or visit </a:t>
            </a:r>
            <a:r>
              <a:rPr lang="en-GB" sz="1600" dirty="0">
                <a:solidFill>
                  <a:srgbClr val="CC00FF"/>
                </a:solidFill>
                <a:latin typeface="+mn-lt"/>
                <a:cs typeface="Poppins" panose="00000500000000000000" pitchFamily="2" charset="0"/>
              </a:rPr>
              <a:t>www.healthyrespect.co.uk/get-emergency-contraception/</a:t>
            </a:r>
            <a:endParaRPr lang="en-GB" sz="1600" b="0" dirty="0">
              <a:solidFill>
                <a:srgbClr val="CC00FF"/>
              </a:solidFill>
              <a:latin typeface="+mn-lt"/>
              <a:cs typeface="Poppins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16" t="5861" r="5522" b="2964"/>
          <a:stretch/>
        </p:blipFill>
        <p:spPr>
          <a:xfrm>
            <a:off x="505186" y="1713691"/>
            <a:ext cx="2543614" cy="2598669"/>
          </a:xfrm>
          <a:prstGeom prst="rect">
            <a:avLst/>
          </a:prstGeom>
        </p:spPr>
      </p:pic>
      <p:pic>
        <p:nvPicPr>
          <p:cNvPr id="6" name="Picture 5" descr="A qr code with dots&#10;&#10;Description automatically generated">
            <a:extLst>
              <a:ext uri="{FF2B5EF4-FFF2-40B4-BE49-F238E27FC236}">
                <a16:creationId xmlns:a16="http://schemas.microsoft.com/office/drawing/2014/main" id="{FFF8AEF5-1B0E-80C3-9E88-D939923D91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19" y="4901558"/>
            <a:ext cx="1833048" cy="1833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801F9-5C4A-80D6-6A77-F67DBF4B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102111"/>
            <a:ext cx="9143999" cy="1091790"/>
          </a:xfrm>
          <a:prstGeom prst="rect">
            <a:avLst/>
          </a:prstGeom>
          <a:solidFill>
            <a:srgbClr val="0B307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/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B135E98F-53CC-FA2F-AC4E-BA5B30F9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28" y="123394"/>
            <a:ext cx="744661" cy="7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71532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HRpowerpoint">
  <a:themeElements>
    <a:clrScheme name="HR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R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R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1f619f-0ff2-4d4a-b6b5-28f48116f8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2C7C01829B14BA755309D5E279C90" ma:contentTypeVersion="9" ma:contentTypeDescription="Create a new document." ma:contentTypeScope="" ma:versionID="2ea8768401985a2206b06e1ba6fd119b">
  <xsd:schema xmlns:xsd="http://www.w3.org/2001/XMLSchema" xmlns:xs="http://www.w3.org/2001/XMLSchema" xmlns:p="http://schemas.microsoft.com/office/2006/metadata/properties" xmlns:ns3="48a3cf01-9924-4cd7-a6c7-23001d487023" xmlns:ns4="811f619f-0ff2-4d4a-b6b5-28f48116f864" targetNamespace="http://schemas.microsoft.com/office/2006/metadata/properties" ma:root="true" ma:fieldsID="7d3b0569324dd1f9df381c1754a2ef60" ns3:_="" ns4:_="">
    <xsd:import namespace="48a3cf01-9924-4cd7-a6c7-23001d487023"/>
    <xsd:import namespace="811f619f-0ff2-4d4a-b6b5-28f48116f8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3cf01-9924-4cd7-a6c7-23001d4870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f619f-0ff2-4d4a-b6b5-28f48116f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468646-5B9F-4AFF-9AB0-592A6FC058DD}">
  <ds:schemaRefs>
    <ds:schemaRef ds:uri="811f619f-0ff2-4d4a-b6b5-28f48116f864"/>
    <ds:schemaRef ds:uri="http://www.w3.org/XML/1998/namespace"/>
    <ds:schemaRef ds:uri="http://schemas.microsoft.com/office/2006/documentManagement/types"/>
    <ds:schemaRef ds:uri="48a3cf01-9924-4cd7-a6c7-23001d487023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87BB293-B40D-44CF-8665-8F9C921FE937}">
  <ds:schemaRefs>
    <ds:schemaRef ds:uri="48a3cf01-9924-4cd7-a6c7-23001d487023"/>
    <ds:schemaRef ds:uri="811f619f-0ff2-4d4a-b6b5-28f48116f8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4286FE-C40C-4957-B3BE-FDB9BE54C3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Office\Templates\HRpowerpoint.pot</Template>
  <TotalTime>1183</TotalTime>
  <Words>527</Words>
  <Application>Microsoft Office PowerPoint</Application>
  <PresentationFormat>On-screen Show (4:3)</PresentationFormat>
  <Paragraphs>117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Segoe UI</vt:lpstr>
      <vt:lpstr>Helvetica</vt:lpstr>
      <vt:lpstr>Arial</vt:lpstr>
      <vt:lpstr>Poppins</vt:lpstr>
      <vt:lpstr>HRpowerpoint</vt:lpstr>
      <vt:lpstr>PowerPoint Presentation</vt:lpstr>
      <vt:lpstr>What is a Healthy Respect Drop-in?</vt:lpstr>
      <vt:lpstr>This services is confidential</vt:lpstr>
      <vt:lpstr>PowerPoint Presentation</vt:lpstr>
      <vt:lpstr>You can speak to your school nurse</vt:lpstr>
      <vt:lpstr>What other sexual health services can young people age  13+ access? </vt:lpstr>
      <vt:lpstr>PowerPoint Presentation</vt:lpstr>
      <vt:lpstr>PowerPoint Presentation</vt:lpstr>
      <vt:lpstr>Get emergency contraception  from any pharmacy  or clinic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Lothian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 36point bold</dc:title>
  <dc:creator>BallW</dc:creator>
  <cp:lastModifiedBy>Balfe, Lisa</cp:lastModifiedBy>
  <cp:revision>81</cp:revision>
  <dcterms:created xsi:type="dcterms:W3CDTF">2006-06-01T10:02:42Z</dcterms:created>
  <dcterms:modified xsi:type="dcterms:W3CDTF">2024-05-06T14:13:30Z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0x0101009AF2C7C01829B14BA755309D5E279C90</vt:lpwstr>
  </property>
</Properties>
</file>