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280" r:id="rId5"/>
    <p:sldId id="395" r:id="rId6"/>
    <p:sldId id="396" r:id="rId7"/>
    <p:sldId id="351" r:id="rId8"/>
    <p:sldId id="393" r:id="rId9"/>
    <p:sldId id="363" r:id="rId10"/>
    <p:sldId id="304" r:id="rId11"/>
    <p:sldId id="389" r:id="rId12"/>
    <p:sldId id="399" r:id="rId13"/>
    <p:sldId id="400" r:id="rId14"/>
    <p:sldId id="379"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Helvetica" panose="020B0604020202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67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99FF"/>
    <a:srgbClr val="CC00FF"/>
    <a:srgbClr val="00A3E6"/>
    <a:srgbClr val="66FF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55" d="100"/>
          <a:sy n="55" d="100"/>
        </p:scale>
        <p:origin x="1272" y="32"/>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10/01/2025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val="363960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val="906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val="1132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8</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9</a:t>
            </a:fld>
            <a:endParaRPr lang="en-GB"/>
          </a:p>
        </p:txBody>
      </p:sp>
    </p:spTree>
    <p:extLst>
      <p:ext uri="{BB962C8B-B14F-4D97-AF65-F5344CB8AC3E}">
        <p14:creationId xmlns:p14="http://schemas.microsoft.com/office/powerpoint/2010/main" val="4120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ing.com/maps?osid=68f3da11-5819-4678-94ed-5cda3e4bd344&amp;cp=55.892154~-3.07453&amp;lvl=17&amp;pi=0&amp;v=2&amp;sV=2&amp;form=S000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7E-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healthyrespect.co.uk/what-to-expect-from-services/"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40446" y="1713613"/>
            <a:ext cx="7997356" cy="1138526"/>
          </a:xfrm>
        </p:spPr>
        <p:txBody>
          <a:bodyPr/>
          <a:lstStyle/>
          <a:p>
            <a:br>
              <a:rPr lang="en-GB" sz="3200" b="0" dirty="0"/>
            </a:br>
            <a:r>
              <a:rPr lang="en-GB" sz="3200" dirty="0"/>
              <a:t>Sexual </a:t>
            </a:r>
            <a:r>
              <a:rPr lang="en-GB" sz="3200" dirty="0">
                <a:cs typeface="Poppins" panose="00000500000000000000" pitchFamily="2" charset="0"/>
              </a:rPr>
              <a:t>health services for </a:t>
            </a:r>
            <a:br>
              <a:rPr lang="en-GB" sz="3200" dirty="0">
                <a:cs typeface="Poppins" panose="00000500000000000000" pitchFamily="2" charset="0"/>
              </a:rPr>
            </a:br>
            <a:r>
              <a:rPr lang="en-GB" sz="3200" dirty="0">
                <a:cs typeface="Poppins" panose="00000500000000000000" pitchFamily="2" charset="0"/>
              </a:rPr>
              <a:t>young people</a:t>
            </a:r>
          </a:p>
        </p:txBody>
      </p:sp>
      <p:sp>
        <p:nvSpPr>
          <p:cNvPr id="4" name="TextBox 3">
            <a:extLst>
              <a:ext uri="{FF2B5EF4-FFF2-40B4-BE49-F238E27FC236}">
                <a16:creationId xmlns:a16="http://schemas.microsoft.com/office/drawing/2014/main" id="{E8674C8B-9DFE-FFA8-7316-F6473C91BC90}"/>
              </a:ext>
            </a:extLst>
          </p:cNvPr>
          <p:cNvSpPr txBox="1">
            <a:spLocks noChangeArrowheads="1"/>
          </p:cNvSpPr>
          <p:nvPr/>
        </p:nvSpPr>
        <p:spPr bwMode="auto">
          <a:xfrm rot="16200000">
            <a:off x="-3089436" y="3043063"/>
            <a:ext cx="6818952" cy="737771"/>
          </a:xfrm>
          <a:prstGeom prst="rect">
            <a:avLst/>
          </a:prstGeom>
          <a:solidFill>
            <a:srgbClr val="000066"/>
          </a:solidFill>
          <a:ln>
            <a:noFill/>
          </a:ln>
        </p:spPr>
        <p:txBody>
          <a:bodyPr wrap="square" lIns="91440" tIns="45720" rIns="91440" bIns="45720" anchor="t">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cs typeface="Arial"/>
            </a:endParaRPr>
          </a:p>
        </p:txBody>
      </p:sp>
      <p:pic>
        <p:nvPicPr>
          <p:cNvPr id="15" name="Picture 14">
            <a:extLst>
              <a:ext uri="{FF2B5EF4-FFF2-40B4-BE49-F238E27FC236}">
                <a16:creationId xmlns:a16="http://schemas.microsoft.com/office/drawing/2014/main" id="{EC7C8405-33FA-879F-935A-FD445778FD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9" t="32432" r="21211" b="33329"/>
          <a:stretch/>
        </p:blipFill>
        <p:spPr>
          <a:xfrm>
            <a:off x="5717509" y="6012969"/>
            <a:ext cx="1313019" cy="585149"/>
          </a:xfrm>
          <a:prstGeom prst="rect">
            <a:avLst/>
          </a:prstGeom>
        </p:spPr>
      </p:pic>
      <p:sp>
        <p:nvSpPr>
          <p:cNvPr id="16" name="Text Box 7">
            <a:extLst>
              <a:ext uri="{FF2B5EF4-FFF2-40B4-BE49-F238E27FC236}">
                <a16:creationId xmlns:a16="http://schemas.microsoft.com/office/drawing/2014/main" id="{AA4C0F92-9993-CC47-DF9B-0AF65C0C94F5}"/>
              </a:ext>
            </a:extLst>
          </p:cNvPr>
          <p:cNvSpPr txBox="1">
            <a:spLocks noChangeArrowheads="1"/>
          </p:cNvSpPr>
          <p:nvPr/>
        </p:nvSpPr>
        <p:spPr bwMode="auto">
          <a:xfrm>
            <a:off x="2894207" y="6167727"/>
            <a:ext cx="2668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000066"/>
                </a:solidFill>
                <a:latin typeface="Poppins"/>
                <a:cs typeface="Poppins"/>
              </a:rPr>
              <a:t>In partnership with </a:t>
            </a:r>
          </a:p>
        </p:txBody>
      </p:sp>
      <p:pic>
        <p:nvPicPr>
          <p:cNvPr id="17" name="Picture 16">
            <a:extLst>
              <a:ext uri="{FF2B5EF4-FFF2-40B4-BE49-F238E27FC236}">
                <a16:creationId xmlns:a16="http://schemas.microsoft.com/office/drawing/2014/main" id="{250B37F0-AB91-75AC-E967-89065DDF6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242" y="5878757"/>
            <a:ext cx="1752560" cy="689020"/>
          </a:xfrm>
          <a:prstGeom prst="rect">
            <a:avLst/>
          </a:prstGeom>
        </p:spPr>
      </p:pic>
      <p:pic>
        <p:nvPicPr>
          <p:cNvPr id="6" name="Picture 5" descr="A group of icons of different colors&#10;&#10;Description automatically generated with medium confidence">
            <a:extLst>
              <a:ext uri="{FF2B5EF4-FFF2-40B4-BE49-F238E27FC236}">
                <a16:creationId xmlns:a16="http://schemas.microsoft.com/office/drawing/2014/main" id="{3A0A73BC-21CA-0B2E-6065-FBE203E7B3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881"/>
          <a:stretch/>
        </p:blipFill>
        <p:spPr>
          <a:xfrm>
            <a:off x="1126203" y="3205092"/>
            <a:ext cx="3569337" cy="986723"/>
          </a:xfrm>
          <a:prstGeom prst="rect">
            <a:avLst/>
          </a:prstGeom>
        </p:spPr>
      </p:pic>
      <p:pic>
        <p:nvPicPr>
          <p:cNvPr id="8" name="Picture 7" descr="A group of icons of different colors&#10;&#10;Description automatically generated with medium confidence">
            <a:extLst>
              <a:ext uri="{FF2B5EF4-FFF2-40B4-BE49-F238E27FC236}">
                <a16:creationId xmlns:a16="http://schemas.microsoft.com/office/drawing/2014/main" id="{07B7D27D-B019-9798-A7D2-885AA686A4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120"/>
          <a:stretch/>
        </p:blipFill>
        <p:spPr>
          <a:xfrm>
            <a:off x="4695540" y="3205092"/>
            <a:ext cx="3445797" cy="986723"/>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07FA91C2-79FA-EC50-18DA-CF263DF4D3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16" y="126727"/>
            <a:ext cx="2747986" cy="1282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7" name="Picture 22">
            <a:extLst>
              <a:ext uri="{FF2B5EF4-FFF2-40B4-BE49-F238E27FC236}">
                <a16:creationId xmlns:a16="http://schemas.microsoft.com/office/drawing/2014/main" id="{40EA7302-1A09-9017-8F04-18FE825EA6AF}"/>
              </a:ext>
            </a:extLst>
          </p:cNvPr>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white logo&#10;&#10;Description automatically generated">
            <a:extLst>
              <a:ext uri="{FF2B5EF4-FFF2-40B4-BE49-F238E27FC236}">
                <a16:creationId xmlns:a16="http://schemas.microsoft.com/office/drawing/2014/main" id="{A883FF3B-1842-897E-3B45-FF63F917EE50}"/>
              </a:ext>
            </a:extLst>
          </p:cNvPr>
          <p:cNvPicPr>
            <a:picLocks noChangeAspect="1"/>
          </p:cNvPicPr>
          <p:nvPr/>
        </p:nvPicPr>
        <p:blipFill>
          <a:blip r:embed="rId4">
            <a:extLst>
              <a:ext uri="{28A0092B-C50C-407E-A947-70E740481C1C}">
                <a14:useLocalDpi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id="{C7DD7C0A-D277-1E97-8EF5-A7626A2A82D0}"/>
              </a:ext>
            </a:extLst>
          </p:cNvPr>
          <p:cNvPicPr/>
          <p:nvPr/>
        </p:nvPicPr>
        <p:blipFill rotWithShape="1">
          <a:blip r:embed="rId5" cstate="print">
            <a:extLst>
              <a:ext uri="{28A0092B-C50C-407E-A947-70E740481C1C}">
                <a14:useLocalDpi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id="{FE7848E2-7AEA-20C5-25C0-FBE1F8E67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spTree>
    <p:extLst>
      <p:ext uri="{BB962C8B-B14F-4D97-AF65-F5344CB8AC3E}">
        <p14:creationId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id="{FFF8AEF5-1B0E-80C3-9E88-D939923D9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id="{2203CA24-49D1-79AD-0EA7-66220E32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98" y="1895133"/>
            <a:ext cx="3894880" cy="3894880"/>
          </a:xfrm>
          <a:prstGeom prst="rect">
            <a:avLst/>
          </a:prstGeom>
        </p:spPr>
      </p:pic>
      <p:sp>
        <p:nvSpPr>
          <p:cNvPr id="9" name="TextBox 8">
            <a:extLst>
              <a:ext uri="{FF2B5EF4-FFF2-40B4-BE49-F238E27FC236}">
                <a16:creationId xmlns:a16="http://schemas.microsoft.com/office/drawing/2014/main" id="{1E6A308A-AC68-3828-C722-B7B12A48C0D8}"/>
              </a:ext>
            </a:extLst>
          </p:cNvPr>
          <p:cNvSpPr txBox="1"/>
          <p:nvPr/>
        </p:nvSpPr>
        <p:spPr>
          <a:xfrm>
            <a:off x="4792723" y="2169560"/>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id="{2D4E129B-0FF7-AAA5-A56A-983D4D52D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54" y="1851708"/>
            <a:ext cx="4014464" cy="4014464"/>
          </a:xfrm>
          <a:prstGeom prst="rect">
            <a:avLst/>
          </a:prstGeom>
        </p:spPr>
      </p:pic>
      <p:sp>
        <p:nvSpPr>
          <p:cNvPr id="10" name="TextBox 9">
            <a:extLst>
              <a:ext uri="{FF2B5EF4-FFF2-40B4-BE49-F238E27FC236}">
                <a16:creationId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a16="http://schemas.microsoft.com/office/drawing/2014/main" id="{470C1437-FE2D-B052-E19F-2B74EB33D72F}"/>
              </a:ext>
            </a:extLst>
          </p:cNvPr>
          <p:cNvSpPr txBox="1"/>
          <p:nvPr/>
        </p:nvSpPr>
        <p:spPr>
          <a:xfrm>
            <a:off x="578734" y="6176298"/>
            <a:ext cx="4583574" cy="369332"/>
          </a:xfrm>
          <a:prstGeom prst="rect">
            <a:avLst/>
          </a:prstGeom>
          <a:noFill/>
        </p:spPr>
        <p:txBody>
          <a:bodyPr wrap="square">
            <a:spAutoFit/>
          </a:bodyPr>
          <a:lstStyle/>
          <a:p>
            <a:r>
              <a:rPr lang="en-GB" sz="1800" b="1" dirty="0">
                <a:solidFill>
                  <a:srgbClr val="CC00FF"/>
                </a:solidFill>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id="{7F754E43-9AEA-5C30-CF4F-87BC38FA2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07" y="2463471"/>
            <a:ext cx="4214052" cy="2961984"/>
          </a:xfrm>
          <a:prstGeom prst="rect">
            <a:avLst/>
          </a:prstGeom>
        </p:spPr>
      </p:pic>
      <p:sp>
        <p:nvSpPr>
          <p:cNvPr id="5" name="TextBox 4">
            <a:extLst>
              <a:ext uri="{FF2B5EF4-FFF2-40B4-BE49-F238E27FC236}">
                <a16:creationId xmlns:a16="http://schemas.microsoft.com/office/drawing/2014/main" id="{7B3DCE3F-790A-FD10-0FD1-DE25D806B4CA}"/>
              </a:ext>
            </a:extLst>
          </p:cNvPr>
          <p:cNvSpPr txBox="1"/>
          <p:nvPr/>
        </p:nvSpPr>
        <p:spPr>
          <a:xfrm>
            <a:off x="318304" y="5899299"/>
            <a:ext cx="4595148" cy="369332"/>
          </a:xfrm>
          <a:prstGeom prst="rect">
            <a:avLst/>
          </a:prstGeom>
          <a:noFill/>
        </p:spPr>
        <p:txBody>
          <a:bodyPr wrap="square">
            <a:spAutoFit/>
          </a:bodyPr>
          <a:lstStyle/>
          <a:p>
            <a:r>
              <a:rPr lang="en-GB" sz="1800" b="1" dirty="0">
                <a:solidFill>
                  <a:srgbClr val="CC00FF"/>
                </a:solidFill>
                <a:latin typeface="+mj-lt"/>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id="{84EF04ED-32CF-72FB-3769-465371B3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a16="http://schemas.microsoft.com/office/drawing/2014/main" id="{CC4CA32A-D6F5-F90E-1EAA-21E54BBD9345}"/>
              </a:ext>
            </a:extLst>
          </p:cNvPr>
          <p:cNvSpPr txBox="1"/>
          <p:nvPr/>
        </p:nvSpPr>
        <p:spPr>
          <a:xfrm>
            <a:off x="353390" y="5997803"/>
            <a:ext cx="4640378"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id="{5A0E5514-24F4-B797-11D2-9CD624E111F6}"/>
              </a:ext>
            </a:extLst>
          </p:cNvPr>
          <p:cNvSpPr txBox="1"/>
          <p:nvPr/>
        </p:nvSpPr>
        <p:spPr>
          <a:xfrm>
            <a:off x="4527077" y="200311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7.30pm</a:t>
            </a:r>
          </a:p>
          <a:p>
            <a:r>
              <a:rPr lang="en-GB" sz="2200" b="0" dirty="0">
                <a:latin typeface="+mj-lt"/>
              </a:rPr>
              <a:t>Fridays, 1pm – 4pm</a:t>
            </a: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id="{E664F420-4815-7984-A14E-121ABBDC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63" y="1753201"/>
            <a:ext cx="3938671" cy="3874663"/>
          </a:xfrm>
          <a:prstGeom prst="rect">
            <a:avLst/>
          </a:prstGeom>
        </p:spPr>
      </p:pic>
      <p:sp>
        <p:nvSpPr>
          <p:cNvPr id="5" name="TextBox 4">
            <a:extLst>
              <a:ext uri="{FF2B5EF4-FFF2-40B4-BE49-F238E27FC236}">
                <a16:creationId xmlns:a16="http://schemas.microsoft.com/office/drawing/2014/main" id="{492C29B2-9BAB-2FA6-909D-DAB85F7F73BE}"/>
              </a:ext>
            </a:extLst>
          </p:cNvPr>
          <p:cNvSpPr txBox="1"/>
          <p:nvPr/>
        </p:nvSpPr>
        <p:spPr>
          <a:xfrm>
            <a:off x="361708" y="5761679"/>
            <a:ext cx="8420582" cy="954107"/>
          </a:xfrm>
          <a:prstGeom prst="rect">
            <a:avLst/>
          </a:prstGeom>
          <a:noFill/>
        </p:spPr>
        <p:txBody>
          <a:bodyPr wrap="square">
            <a:spAutoFit/>
          </a:bodyPr>
          <a:lstStyle/>
          <a:p>
            <a:r>
              <a:rPr lang="en-GB" sz="1600" b="1" dirty="0">
                <a:solidFill>
                  <a:srgbClr val="000066"/>
                </a:solidFill>
                <a:hlinkClick r:id="rId4"/>
              </a:rPr>
              <a:t>Find it on a map</a:t>
            </a:r>
            <a:endParaRPr lang="en-GB" sz="1600" b="1" dirty="0">
              <a:solidFill>
                <a:srgbClr val="000066"/>
              </a:solidFill>
            </a:endParaRPr>
          </a:p>
          <a:p>
            <a:endParaRPr lang="en-GB" sz="1600" b="1" dirty="0">
              <a:solidFill>
                <a:srgbClr val="000066"/>
              </a:solidFill>
            </a:endParaRPr>
          </a:p>
          <a:p>
            <a:r>
              <a:rPr lang="en-GB" sz="1200" b="0" dirty="0">
                <a:solidFill>
                  <a:srgbClr val="000066"/>
                </a:solidFill>
              </a:rPr>
              <a:t>Please note this clinic is accessed via a set of stairs.</a:t>
            </a:r>
          </a:p>
          <a:p>
            <a:r>
              <a:rPr lang="en-GB" sz="1200" b="0" dirty="0">
                <a:solidFill>
                  <a:srgbClr val="000066"/>
                </a:solidFill>
              </a:rPr>
              <a:t>Talk to a trusted adult or call Chalmers Sexual Health Centre on 0131 536 1070  to seek support </a:t>
            </a:r>
          </a:p>
        </p:txBody>
      </p:sp>
    </p:spTree>
    <p:extLst>
      <p:ext uri="{BB962C8B-B14F-4D97-AF65-F5344CB8AC3E}">
        <p14:creationId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id="{C28A0DCB-5C3D-8C16-C376-4A594DBB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extLst>
      <p:ext uri="{BB962C8B-B14F-4D97-AF65-F5344CB8AC3E}">
        <p14:creationId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id="{367BE628-0821-B6EE-516B-B4025B7A1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333202" y="1368217"/>
            <a:ext cx="8056512" cy="749357"/>
          </a:xfrm>
        </p:spPr>
        <p:txBody>
          <a:bodyPr/>
          <a:lstStyle/>
          <a:p>
            <a:r>
              <a:rPr lang="en-GB" sz="3200" dirty="0">
                <a:solidFill>
                  <a:srgbClr val="142852"/>
                </a:solidFill>
                <a:cs typeface="Poppins"/>
              </a:rPr>
              <a:t>A sexual health service is a safe place:</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475" y="2675684"/>
            <a:ext cx="4914018" cy="267693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for young people to talk about relationships and sexual health.</a:t>
            </a:r>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pPr>
            <a:r>
              <a:rPr lang="en-GB" sz="2400" dirty="0">
                <a:solidFill>
                  <a:srgbClr val="142852"/>
                </a:solidFill>
                <a:latin typeface="+mj-lt"/>
                <a:cs typeface="Poppins"/>
              </a:rPr>
              <a:t>to talk to a trusted adult, such as a nurse, doctor or youth worker.</a:t>
            </a: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id="{9116829F-F8B4-C94A-9100-E7F83748F1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people standing together&#10;&#10;Description automatically generated">
            <a:extLst>
              <a:ext uri="{FF2B5EF4-FFF2-40B4-BE49-F238E27FC236}">
                <a16:creationId xmlns:a16="http://schemas.microsoft.com/office/drawing/2014/main" id="{3EF8790A-7ABC-C682-7EFA-D9DD4461E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43" y="2671826"/>
            <a:ext cx="3071562" cy="3071562"/>
          </a:xfrm>
          <a:prstGeom prst="rect">
            <a:avLst/>
          </a:prstGeom>
        </p:spPr>
      </p:pic>
      <p:pic>
        <p:nvPicPr>
          <p:cNvPr id="8" name="Picture 7">
            <a:extLst>
              <a:ext uri="{FF2B5EF4-FFF2-40B4-BE49-F238E27FC236}">
                <a16:creationId xmlns:a16="http://schemas.microsoft.com/office/drawing/2014/main" id="{1064BE34-4028-C67C-441A-31E600784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007"/>
          <a:stretch/>
        </p:blipFill>
        <p:spPr>
          <a:xfrm>
            <a:off x="3367355" y="5196884"/>
            <a:ext cx="2733105" cy="1366363"/>
          </a:xfrm>
          <a:prstGeom prst="rect">
            <a:avLst/>
          </a:prstGeom>
        </p:spPr>
      </p:pic>
      <p:sp>
        <p:nvSpPr>
          <p:cNvPr id="9" name="Text Box 7">
            <a:extLst>
              <a:ext uri="{FF2B5EF4-FFF2-40B4-BE49-F238E27FC236}">
                <a16:creationId xmlns:a16="http://schemas.microsoft.com/office/drawing/2014/main" id="{84B2EC2A-46C2-AEC2-33F7-159DCBAEF2F3}"/>
              </a:ext>
            </a:extLst>
          </p:cNvPr>
          <p:cNvSpPr txBox="1">
            <a:spLocks noChangeArrowheads="1"/>
          </p:cNvSpPr>
          <p:nvPr/>
        </p:nvSpPr>
        <p:spPr bwMode="auto">
          <a:xfrm>
            <a:off x="5721782" y="6193915"/>
            <a:ext cx="3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1" name="Picture 22">
            <a:extLst>
              <a:ext uri="{FF2B5EF4-FFF2-40B4-BE49-F238E27FC236}">
                <a16:creationId xmlns:a16="http://schemas.microsoft.com/office/drawing/2014/main" id="{281AE504-7F5D-3206-5F08-9951A35668D4}"/>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795257" y="164713"/>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id="{BF92C80A-3331-4CB0-1B54-BACC58C68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spTree>
    <p:extLst>
      <p:ext uri="{BB962C8B-B14F-4D97-AF65-F5344CB8AC3E}">
        <p14:creationId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543743" y="1368217"/>
            <a:ext cx="8056512" cy="1091790"/>
          </a:xfrm>
        </p:spPr>
        <p:txBody>
          <a:bodyPr/>
          <a:lstStyle/>
          <a:p>
            <a:r>
              <a:rPr lang="en-GB" sz="3200" dirty="0">
                <a:solidFill>
                  <a:srgbClr val="142852"/>
                </a:solidFill>
                <a:cs typeface="Poppins"/>
              </a:rPr>
              <a:t>Young people aged 13 and older can get:</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560" y="2921268"/>
            <a:ext cx="4899793" cy="2833691"/>
          </a:xfrm>
        </p:spPr>
        <p:txBody>
          <a:bodyPr/>
          <a:lstStyle/>
          <a:p>
            <a:r>
              <a:rPr lang="en-GB" sz="2400" dirty="0">
                <a:solidFill>
                  <a:srgbClr val="142852"/>
                </a:solidFill>
                <a:latin typeface="+mj-lt"/>
                <a:cs typeface="Poppins"/>
              </a:rPr>
              <a:t>free condoms</a:t>
            </a:r>
          </a:p>
          <a:p>
            <a:r>
              <a:rPr lang="en-GB" sz="2400" dirty="0">
                <a:solidFill>
                  <a:srgbClr val="142852"/>
                </a:solidFill>
                <a:latin typeface="+mj-lt"/>
                <a:cs typeface="Poppins"/>
              </a:rPr>
              <a:t>pregnancy testing and advice</a:t>
            </a:r>
            <a:endParaRPr lang="en-GB" dirty="0">
              <a:latin typeface="+mj-lt"/>
              <a:cs typeface="Arial"/>
            </a:endParaRPr>
          </a:p>
          <a:p>
            <a:r>
              <a:rPr lang="en-GB" sz="2400" dirty="0">
                <a:solidFill>
                  <a:srgbClr val="142852"/>
                </a:solidFill>
                <a:latin typeface="+mj-lt"/>
                <a:cs typeface="Poppins"/>
              </a:rPr>
              <a:t>STI testing and treatment</a:t>
            </a:r>
            <a:endParaRPr lang="en-GB" dirty="0">
              <a:cs typeface="Arial"/>
            </a:endParaRPr>
          </a:p>
          <a:p>
            <a:r>
              <a:rPr lang="en-GB" sz="2400" dirty="0">
                <a:solidFill>
                  <a:srgbClr val="142852"/>
                </a:solidFill>
                <a:latin typeface="+mj-lt"/>
                <a:cs typeface="Poppins"/>
              </a:rPr>
              <a:t>emergency contraception</a:t>
            </a:r>
          </a:p>
          <a:p>
            <a:r>
              <a:rPr lang="en-GB" sz="2400" dirty="0">
                <a:solidFill>
                  <a:srgbClr val="142852"/>
                </a:solidFill>
                <a:latin typeface="+mj-lt"/>
                <a:cs typeface="Poppins"/>
              </a:rPr>
              <a:t>contraception (pill, implant, coil)</a:t>
            </a:r>
            <a:endParaRPr lang="en-GB" dirty="0"/>
          </a:p>
          <a:p>
            <a:pPr marL="0" indent="0">
              <a:buNone/>
            </a:pPr>
            <a:endParaRPr lang="en-GB" sz="2400" dirty="0">
              <a:solidFill>
                <a:srgbClr val="142852"/>
              </a:solidFill>
              <a:latin typeface="+mj-lt"/>
              <a:cs typeface="Poppins"/>
            </a:endParaRPr>
          </a:p>
          <a:p>
            <a:endParaRPr lang="en-GB" sz="800" dirty="0">
              <a:solidFill>
                <a:srgbClr val="142852"/>
              </a:solidFill>
              <a:latin typeface="+mj-lt"/>
              <a:cs typeface="Poppins"/>
            </a:endParaRP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1" name="Picture 10" descr="A person and person in medical uniforms&#10;&#10;Description automatically generated">
            <a:extLst>
              <a:ext uri="{FF2B5EF4-FFF2-40B4-BE49-F238E27FC236}">
                <a16:creationId xmlns:a16="http://schemas.microsoft.com/office/drawing/2014/main" id="{D04F76B9-992F-09A3-40EB-F5E5C41B9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60" y="2704414"/>
            <a:ext cx="3047028" cy="3047028"/>
          </a:xfrm>
          <a:prstGeom prst="rect">
            <a:avLst/>
          </a:prstGeom>
        </p:spPr>
      </p:pic>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5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These services are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that service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id="{43F33C18-1790-449F-D220-2EDC9B86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id="{5791762E-58CB-E7D9-ABEC-91817FA232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a:extLst>
              <a:ext uri="{FF2B5EF4-FFF2-40B4-BE49-F238E27FC236}">
                <a16:creationId xmlns:a16="http://schemas.microsoft.com/office/drawing/2014/main" id="{CC4B4427-D133-0E18-5644-B6C2E6F178D7}"/>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2388" y="148804"/>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service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8D79CEFE-F327-54EE-ED58-CCE8C8EFB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id="{4E453758-A324-DCAE-8018-DCEE961D1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13" name="Picture 22">
            <a:extLst>
              <a:ext uri="{FF2B5EF4-FFF2-40B4-BE49-F238E27FC236}">
                <a16:creationId xmlns:a16="http://schemas.microsoft.com/office/drawing/2014/main" id="{F211B8E6-AC41-0440-0794-B757E6F6F851}"/>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89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190" y="1710926"/>
            <a:ext cx="8077619" cy="1133652"/>
          </a:xfrm>
        </p:spPr>
        <p:txBody>
          <a:bodyPr/>
          <a:lstStyle/>
          <a:p>
            <a:r>
              <a:rPr lang="en-GB" sz="3200" dirty="0">
                <a:cs typeface="Poppins" panose="00000500000000000000" pitchFamily="2" charset="0"/>
              </a:rPr>
              <a:t>Where can young people find sexual health services</a:t>
            </a:r>
            <a:r>
              <a:rPr lang="en-GB" sz="2800" dirty="0">
                <a:cs typeface="Poppins" panose="00000500000000000000" pitchFamily="2" charset="0"/>
              </a:rPr>
              <a:t>?</a:t>
            </a: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71" y="3020170"/>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033" y="2986621"/>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4985121" y="5925173"/>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Talk to a school nurse</a:t>
            </a:r>
          </a:p>
        </p:txBody>
      </p:sp>
      <p:sp>
        <p:nvSpPr>
          <p:cNvPr id="7" name="Content Placeholder 2"/>
          <p:cNvSpPr txBox="1">
            <a:spLocks/>
          </p:cNvSpPr>
          <p:nvPr/>
        </p:nvSpPr>
        <p:spPr bwMode="auto">
          <a:xfrm>
            <a:off x="3927915" y="2657352"/>
            <a:ext cx="5058923" cy="3766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kern="0" dirty="0">
                <a:latin typeface="+mj-lt"/>
                <a:cs typeface="Poppins"/>
              </a:rPr>
              <a:t>NHS Lothian school nurse in every school.</a:t>
            </a:r>
          </a:p>
          <a:p>
            <a:r>
              <a:rPr lang="en-GB" sz="2400" b="0" kern="0" dirty="0">
                <a:latin typeface="+mj-lt"/>
                <a:cs typeface="Poppins"/>
              </a:rPr>
              <a:t>Get support, pregnancy testing and free condoms.</a:t>
            </a:r>
          </a:p>
          <a:p>
            <a:r>
              <a:rPr lang="en-GB" sz="2400" b="0" kern="0" dirty="0">
                <a:latin typeface="+mj-lt"/>
                <a:cs typeface="Poppins" panose="00000500000000000000" pitchFamily="2" charset="0"/>
              </a:rPr>
              <a:t>They offer the same confidentiality.</a:t>
            </a:r>
          </a:p>
          <a:p>
            <a:r>
              <a:rPr lang="en-GB" sz="2400" b="0" dirty="0">
                <a:latin typeface="+mj-lt"/>
              </a:rPr>
              <a:t>Ask your Pupil Support Leader about how to get an appointment.</a:t>
            </a: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id="{6CA95D10-B4E4-5E21-2D33-716AE2BD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66" y="2657352"/>
            <a:ext cx="3154486" cy="3154486"/>
          </a:xfrm>
          <a:prstGeom prst="rect">
            <a:avLst/>
          </a:prstGeom>
        </p:spPr>
      </p:pic>
      <p:sp>
        <p:nvSpPr>
          <p:cNvPr id="15" name="Freeform 4">
            <a:extLst>
              <a:ext uri="{FF2B5EF4-FFF2-40B4-BE49-F238E27FC236}">
                <a16:creationId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val="0"/>
                </a:ext>
              </a:extLst>
            </a:blip>
            <a:stretch>
              <a:fillRect t="-1669"/>
            </a:stretch>
          </a:blipFill>
        </p:spPr>
        <p:txBody>
          <a:bodyPr/>
          <a:lstStyle/>
          <a:p>
            <a:endParaRPr lang="en-GB"/>
          </a:p>
        </p:txBody>
      </p:sp>
      <p:pic>
        <p:nvPicPr>
          <p:cNvPr id="16" name="Picture 22">
            <a:extLst>
              <a:ext uri="{FF2B5EF4-FFF2-40B4-BE49-F238E27FC236}">
                <a16:creationId xmlns:a16="http://schemas.microsoft.com/office/drawing/2014/main" id="{6A80C4FA-9E83-23CC-A92E-8D55DBE66139}"/>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752" y="2943000"/>
            <a:ext cx="4837797" cy="2757948"/>
          </a:xfrm>
          <a:noFill/>
          <a:ln w="19050">
            <a:noFill/>
          </a:ln>
        </p:spPr>
        <p:txBody>
          <a:bodyPr/>
          <a:lstStyle/>
          <a:p>
            <a:r>
              <a:rPr lang="en-GB" sz="2400" dirty="0">
                <a:latin typeface="+mj-lt"/>
                <a:cs typeface="Poppins" panose="00000500000000000000" pitchFamily="2" charset="0"/>
              </a:rPr>
              <a:t>Get </a:t>
            </a:r>
            <a:r>
              <a:rPr lang="en-GB" sz="2400" b="0" kern="0" dirty="0">
                <a:latin typeface="+mj-lt"/>
                <a:cs typeface="Poppins" panose="00000500000000000000" pitchFamily="2" charset="0"/>
              </a:rPr>
              <a:t>support, pregnancy testing and free condoms.</a:t>
            </a:r>
          </a:p>
          <a:p>
            <a:pPr algn="l"/>
            <a:r>
              <a:rPr lang="en-GB" sz="2400" b="0" i="0" dirty="0">
                <a:solidFill>
                  <a:srgbClr val="142852"/>
                </a:solidFill>
                <a:effectLst/>
                <a:latin typeface="+mj-lt"/>
              </a:rPr>
              <a:t>For more information choose ‘Talk to a youth worker’ from services list on </a:t>
            </a:r>
            <a:r>
              <a:rPr lang="en-GB" sz="2400" dirty="0">
                <a:solidFill>
                  <a:srgbClr val="002060"/>
                </a:solidFill>
                <a:latin typeface="+mj-lt"/>
                <a:hlinkClick r:id="rId3"/>
              </a:rPr>
              <a:t>this page </a:t>
            </a:r>
            <a:r>
              <a:rPr lang="en-GB" sz="2400" dirty="0">
                <a:solidFill>
                  <a:srgbClr val="002060"/>
                </a:solidFill>
                <a:latin typeface="+mj-lt"/>
              </a:rPr>
              <a:t>or scan code</a:t>
            </a:r>
            <a:endParaRPr lang="en-GB" sz="2400" i="0" dirty="0">
              <a:solidFill>
                <a:srgbClr val="002060"/>
              </a:solidFill>
              <a:effectLst/>
              <a:latin typeface="+mj-lt"/>
            </a:endParaRPr>
          </a:p>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pic>
        <p:nvPicPr>
          <p:cNvPr id="4" name="Picture 3" descr="A qr code with black dots&#10;&#10;Description automatically generated">
            <a:extLst>
              <a:ext uri="{FF2B5EF4-FFF2-40B4-BE49-F238E27FC236}">
                <a16:creationId xmlns:a16="http://schemas.microsoft.com/office/drawing/2014/main" id="{7B4273A7-74BC-23D9-CE8A-22B79098D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038" y="5201280"/>
            <a:ext cx="1579374" cy="1579374"/>
          </a:xfrm>
          <a:prstGeom prst="rect">
            <a:avLst/>
          </a:prstGeom>
        </p:spPr>
      </p:pic>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a:extLst>
              <a:ext uri="{FF2B5EF4-FFF2-40B4-BE49-F238E27FC236}">
                <a16:creationId xmlns:a16="http://schemas.microsoft.com/office/drawing/2014/main" id="{9D89D879-7207-0737-1F71-26D18118F5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040" y="119376"/>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oup of women standing in a room&#10;&#10;Description automatically generated">
            <a:extLst>
              <a:ext uri="{FF2B5EF4-FFF2-40B4-BE49-F238E27FC236}">
                <a16:creationId xmlns:a16="http://schemas.microsoft.com/office/drawing/2014/main" id="{9F5D2410-BE51-B492-5B88-850FB0C84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50" y="2878711"/>
            <a:ext cx="3281897" cy="3281897"/>
          </a:xfrm>
          <a:prstGeom prst="rect">
            <a:avLst/>
          </a:prstGeom>
        </p:spPr>
      </p:pic>
      <p:sp>
        <p:nvSpPr>
          <p:cNvPr id="16" name="TextBox 15">
            <a:extLst>
              <a:ext uri="{FF2B5EF4-FFF2-40B4-BE49-F238E27FC236}">
                <a16:creationId xmlns:a16="http://schemas.microsoft.com/office/drawing/2014/main" id="{CB82A045-83F2-6A12-D053-36AD81A5AD3E}"/>
              </a:ext>
            </a:extLst>
          </p:cNvPr>
          <p:cNvSpPr txBox="1"/>
          <p:nvPr/>
        </p:nvSpPr>
        <p:spPr>
          <a:xfrm>
            <a:off x="340341" y="1511474"/>
            <a:ext cx="8803659" cy="1077218"/>
          </a:xfrm>
          <a:prstGeom prst="rect">
            <a:avLst/>
          </a:prstGeom>
          <a:noFill/>
        </p:spPr>
        <p:txBody>
          <a:bodyPr wrap="square">
            <a:spAutoFit/>
          </a:bodyPr>
          <a:lstStyle/>
          <a:p>
            <a:pPr marL="0" indent="0">
              <a:buNone/>
            </a:pPr>
            <a:r>
              <a:rPr lang="en-GB" sz="3200" dirty="0">
                <a:latin typeface="+mj-lt"/>
                <a:cs typeface="Poppins" panose="00000500000000000000" pitchFamily="2" charset="0"/>
              </a:rPr>
              <a:t>T</a:t>
            </a:r>
            <a:r>
              <a:rPr lang="en-GB" sz="3200" b="1" dirty="0">
                <a:latin typeface="+mj-lt"/>
                <a:cs typeface="Poppins" panose="00000500000000000000" pitchFamily="2" charset="0"/>
              </a:rPr>
              <a:t>alk to a youth worker at a Healthy Respect drop-in</a:t>
            </a:r>
          </a:p>
        </p:txBody>
      </p:sp>
      <p:pic>
        <p:nvPicPr>
          <p:cNvPr id="19" name="Picture 22">
            <a:extLst>
              <a:ext uri="{FF2B5EF4-FFF2-40B4-BE49-F238E27FC236}">
                <a16:creationId xmlns:a16="http://schemas.microsoft.com/office/drawing/2014/main" id="{AAC02A7D-8EBF-4AD8-C0DD-428EEE364EEF}"/>
              </a:ext>
            </a:extLst>
          </p:cNvPr>
          <p:cNvPicPr>
            <a:picLocks noChangeAspect="1" noChangeArrowheads="1"/>
          </p:cNvPicPr>
          <p:nvPr/>
        </p:nvPicPr>
        <p:blipFill>
          <a:blip r:embed="rId7"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128314"/>
      </p:ext>
    </p:extLst>
  </p:cSld>
  <p:clrMapOvr>
    <a:masterClrMapping/>
  </p:clrMapOvr>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9" ma:contentTypeDescription="Create a new document." ma:contentTypeScope="" ma:versionID="2ea8768401985a2206b06e1ba6fd119b">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7d3b0569324dd1f9df381c1754a2ef60"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BB293-B40D-44CF-8665-8F9C921FE937}">
  <ds:schemaRefs>
    <ds:schemaRef ds:uri="48a3cf01-9924-4cd7-a6c7-23001d487023"/>
    <ds:schemaRef ds:uri="811f619f-0ff2-4d4a-b6b5-28f48116f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74286FE-C40C-4957-B3BE-FDB9BE54C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1758</TotalTime>
  <Words>1050</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Helvetica</vt:lpstr>
      <vt:lpstr>Poppins</vt:lpstr>
      <vt:lpstr>Times New Roman</vt:lpstr>
      <vt:lpstr>HRpowerpoint</vt:lpstr>
      <vt:lpstr> Sexual health services for  young people</vt:lpstr>
      <vt:lpstr>A sexual health service is a safe place:</vt:lpstr>
      <vt:lpstr>PowerPoint Presentation</vt:lpstr>
      <vt:lpstr>Young people aged 13 and older can get:</vt:lpstr>
      <vt:lpstr>These services are confidential</vt:lpstr>
      <vt:lpstr>PowerPoint Presentation</vt:lpstr>
      <vt:lpstr>Where can young people find sexual health services?</vt:lpstr>
      <vt:lpstr>Talk to a school nurse</vt:lpstr>
      <vt:lpstr>PowerPoint Presentation</vt:lpstr>
      <vt:lpstr>PowerPoint Presentation</vt:lpstr>
      <vt:lpstr>Get emergency contraception</vt:lpstr>
      <vt:lpstr>PowerPoint Presentation</vt:lpstr>
      <vt:lpstr>PowerPoint Presentation</vt:lpstr>
      <vt:lpstr>PowerPoint Presentation</vt:lpstr>
      <vt:lpstr>PowerPoint Presentation</vt:lpstr>
      <vt:lpstr>PowerPoint Presentation</vt:lpstr>
      <vt:lpstr>PowerPoint Presentation</vt:lpstr>
      <vt:lpstr>Find services near me here</vt:lpstr>
      <vt:lpstr>PowerPoint Presentation</vt:lpstr>
    </vt:vector>
  </TitlesOfParts>
  <Company>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Balfe, Lisa</cp:lastModifiedBy>
  <cp:revision>182</cp:revision>
  <dcterms:created xsi:type="dcterms:W3CDTF">2006-06-01T10:02:42Z</dcterms:created>
  <dcterms:modified xsi:type="dcterms:W3CDTF">2025-01-10T13:34:16Z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